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76" r:id="rId2"/>
    <p:sldId id="277" r:id="rId3"/>
    <p:sldId id="278" r:id="rId4"/>
    <p:sldId id="279" r:id="rId5"/>
    <p:sldId id="285" r:id="rId6"/>
    <p:sldId id="344" r:id="rId7"/>
    <p:sldId id="287" r:id="rId8"/>
    <p:sldId id="367" r:id="rId9"/>
    <p:sldId id="280" r:id="rId10"/>
    <p:sldId id="366" r:id="rId11"/>
    <p:sldId id="330" r:id="rId12"/>
    <p:sldId id="331" r:id="rId13"/>
    <p:sldId id="332" r:id="rId14"/>
    <p:sldId id="333" r:id="rId15"/>
    <p:sldId id="335" r:id="rId16"/>
    <p:sldId id="336" r:id="rId17"/>
    <p:sldId id="337" r:id="rId18"/>
    <p:sldId id="338" r:id="rId19"/>
    <p:sldId id="339" r:id="rId20"/>
    <p:sldId id="342" r:id="rId21"/>
    <p:sldId id="343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10" r:id="rId30"/>
    <p:sldId id="311" r:id="rId31"/>
    <p:sldId id="327" r:id="rId32"/>
    <p:sldId id="352" r:id="rId33"/>
    <p:sldId id="353" r:id="rId34"/>
    <p:sldId id="354" r:id="rId35"/>
    <p:sldId id="312" r:id="rId36"/>
    <p:sldId id="320" r:id="rId37"/>
    <p:sldId id="356" r:id="rId38"/>
    <p:sldId id="357" r:id="rId39"/>
    <p:sldId id="358" r:id="rId40"/>
    <p:sldId id="362" r:id="rId41"/>
    <p:sldId id="355" r:id="rId42"/>
    <p:sldId id="359" r:id="rId43"/>
    <p:sldId id="360" r:id="rId44"/>
    <p:sldId id="363" r:id="rId45"/>
    <p:sldId id="372" r:id="rId46"/>
    <p:sldId id="373" r:id="rId47"/>
    <p:sldId id="374" r:id="rId48"/>
    <p:sldId id="375" r:id="rId49"/>
    <p:sldId id="309" r:id="rId50"/>
    <p:sldId id="368" r:id="rId51"/>
    <p:sldId id="369" r:id="rId52"/>
    <p:sldId id="370" r:id="rId53"/>
    <p:sldId id="371" r:id="rId54"/>
    <p:sldId id="321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1" autoAdjust="0"/>
    <p:restoredTop sz="94660"/>
  </p:normalViewPr>
  <p:slideViewPr>
    <p:cSldViewPr>
      <p:cViewPr>
        <p:scale>
          <a:sx n="70" d="100"/>
          <a:sy n="70" d="100"/>
        </p:scale>
        <p:origin x="-2802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3BA5F2-ED34-4537-A248-0E7F0E95818E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862E59B-374C-4B1E-9292-732A147A7244}">
      <dgm:prSet phldrT="[Текст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>
              <a:solidFill>
                <a:schemeClr val="bg1"/>
              </a:solidFill>
              <a:latin typeface="+mj-lt"/>
            </a:rPr>
            <a:t>Проект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>
              <a:solidFill>
                <a:schemeClr val="bg1"/>
              </a:solidFill>
              <a:latin typeface="+mj-lt"/>
            </a:rPr>
            <a:t>«Гость группы»</a:t>
          </a:r>
          <a:endParaRPr lang="ru-RU" b="1" dirty="0">
            <a:solidFill>
              <a:schemeClr val="bg1"/>
            </a:solidFill>
            <a:latin typeface="+mj-lt"/>
          </a:endParaRPr>
        </a:p>
      </dgm:t>
    </dgm:pt>
    <dgm:pt modelId="{80999B92-0785-4C10-BE88-3918CF6E1439}" type="parTrans" cxnId="{FD8E1045-8309-4BF6-97A0-42728DC3B70A}">
      <dgm:prSet/>
      <dgm:spPr/>
      <dgm:t>
        <a:bodyPr/>
        <a:lstStyle/>
        <a:p>
          <a:endParaRPr lang="ru-RU"/>
        </a:p>
      </dgm:t>
    </dgm:pt>
    <dgm:pt modelId="{B263FAFD-A19F-4AFB-AE4A-1A6C30E9697C}" type="sibTrans" cxnId="{FD8E1045-8309-4BF6-97A0-42728DC3B70A}">
      <dgm:prSet/>
      <dgm:spPr/>
      <dgm:t>
        <a:bodyPr/>
        <a:lstStyle/>
        <a:p>
          <a:endParaRPr lang="ru-RU"/>
        </a:p>
      </dgm:t>
    </dgm:pt>
    <dgm:pt modelId="{84D97D54-E555-4C0A-A8B3-705E49BDAA84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dirty="0" smtClean="0">
              <a:solidFill>
                <a:schemeClr val="bg1"/>
              </a:solidFill>
              <a:latin typeface="+mj-lt"/>
            </a:rPr>
            <a:t>Проект </a:t>
          </a:r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bg1"/>
              </a:solidFill>
              <a:latin typeface="+mj-lt"/>
            </a:rPr>
            <a:t>«Раз словечко, два словечко»</a:t>
          </a:r>
          <a:endParaRPr lang="ru-RU" sz="1800" dirty="0">
            <a:solidFill>
              <a:schemeClr val="bg1"/>
            </a:solidFill>
            <a:latin typeface="+mj-lt"/>
          </a:endParaRPr>
        </a:p>
      </dgm:t>
    </dgm:pt>
    <dgm:pt modelId="{6EE0881A-D962-4C72-B9F6-1D899EDB9B9A}" type="parTrans" cxnId="{37CCC428-53ED-48CF-823F-E62DEEFC4AA5}">
      <dgm:prSet/>
      <dgm:spPr/>
      <dgm:t>
        <a:bodyPr/>
        <a:lstStyle/>
        <a:p>
          <a:endParaRPr lang="ru-RU"/>
        </a:p>
      </dgm:t>
    </dgm:pt>
    <dgm:pt modelId="{A25D089F-91C3-4914-93F9-88BBC3936B8C}" type="sibTrans" cxnId="{37CCC428-53ED-48CF-823F-E62DEEFC4AA5}">
      <dgm:prSet/>
      <dgm:spPr/>
      <dgm:t>
        <a:bodyPr/>
        <a:lstStyle/>
        <a:p>
          <a:endParaRPr lang="ru-RU"/>
        </a:p>
      </dgm:t>
    </dgm:pt>
    <dgm:pt modelId="{159C0AE6-6425-455D-9815-7CEC278591A8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  <a:latin typeface="+mj-lt"/>
            </a:rPr>
            <a:t>Проект «</a:t>
          </a:r>
          <a:r>
            <a:rPr lang="ru-RU" sz="1800" dirty="0" err="1" smtClean="0">
              <a:solidFill>
                <a:schemeClr val="bg1"/>
              </a:solidFill>
              <a:latin typeface="+mj-lt"/>
            </a:rPr>
            <a:t>Самоделкин</a:t>
          </a:r>
          <a:r>
            <a:rPr lang="ru-RU" sz="1800" dirty="0" smtClean="0">
              <a:solidFill>
                <a:schemeClr val="bg1"/>
              </a:solidFill>
              <a:latin typeface="+mj-lt"/>
            </a:rPr>
            <a:t>»</a:t>
          </a:r>
          <a:endParaRPr lang="ru-RU" sz="1800" dirty="0">
            <a:solidFill>
              <a:schemeClr val="bg1"/>
            </a:solidFill>
            <a:latin typeface="+mj-lt"/>
          </a:endParaRPr>
        </a:p>
      </dgm:t>
    </dgm:pt>
    <dgm:pt modelId="{75349B0E-F874-4121-9A7A-24BA69A9BF6F}" type="parTrans" cxnId="{420245A6-F943-4BA3-B741-5D3B9AEC3A92}">
      <dgm:prSet/>
      <dgm:spPr/>
      <dgm:t>
        <a:bodyPr/>
        <a:lstStyle/>
        <a:p>
          <a:endParaRPr lang="ru-RU"/>
        </a:p>
      </dgm:t>
    </dgm:pt>
    <dgm:pt modelId="{00AA0C76-8585-42D2-AE21-47EFC29C3090}" type="sibTrans" cxnId="{420245A6-F943-4BA3-B741-5D3B9AEC3A92}">
      <dgm:prSet/>
      <dgm:spPr/>
      <dgm:t>
        <a:bodyPr/>
        <a:lstStyle/>
        <a:p>
          <a:endParaRPr lang="ru-RU"/>
        </a:p>
      </dgm:t>
    </dgm:pt>
    <dgm:pt modelId="{B68C7F40-0F84-4809-8552-0F2A22538CAB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dirty="0" smtClean="0">
              <a:solidFill>
                <a:schemeClr val="bg1"/>
              </a:solidFill>
              <a:latin typeface="+mj-lt"/>
            </a:rPr>
            <a:t>Проект </a:t>
          </a:r>
        </a:p>
        <a:p>
          <a:pPr>
            <a:spcAft>
              <a:spcPts val="0"/>
            </a:spcAft>
          </a:pPr>
          <a:r>
            <a:rPr lang="ru-RU" sz="1800" dirty="0" smtClean="0">
              <a:solidFill>
                <a:schemeClr val="bg1"/>
              </a:solidFill>
              <a:latin typeface="+mj-lt"/>
            </a:rPr>
            <a:t>«Хлеб – всему голова»</a:t>
          </a:r>
          <a:endParaRPr lang="ru-RU" sz="1800" dirty="0">
            <a:solidFill>
              <a:schemeClr val="bg1"/>
            </a:solidFill>
            <a:latin typeface="+mj-lt"/>
          </a:endParaRPr>
        </a:p>
      </dgm:t>
    </dgm:pt>
    <dgm:pt modelId="{99A9A544-7D23-4735-BF9C-CD0230BDDCFF}" type="parTrans" cxnId="{10E3618D-E3BB-45CA-BDC9-510D465443A7}">
      <dgm:prSet/>
      <dgm:spPr/>
      <dgm:t>
        <a:bodyPr/>
        <a:lstStyle/>
        <a:p>
          <a:endParaRPr lang="ru-RU"/>
        </a:p>
      </dgm:t>
    </dgm:pt>
    <dgm:pt modelId="{5D9D0774-420B-4B77-923C-19356605ED5B}" type="sibTrans" cxnId="{10E3618D-E3BB-45CA-BDC9-510D465443A7}">
      <dgm:prSet/>
      <dgm:spPr/>
      <dgm:t>
        <a:bodyPr/>
        <a:lstStyle/>
        <a:p>
          <a:endParaRPr lang="ru-RU"/>
        </a:p>
      </dgm:t>
    </dgm:pt>
    <dgm:pt modelId="{3831C04F-F5DD-433E-ACA3-BB446D543BB5}">
      <dgm:prSet custScaleX="164172" custScaleY="74658" custRadScaleRad="121365" custRadScaleInc="-228966"/>
      <dgm:spPr/>
      <dgm:t>
        <a:bodyPr/>
        <a:lstStyle/>
        <a:p>
          <a:endParaRPr lang="ru-RU" dirty="0"/>
        </a:p>
      </dgm:t>
    </dgm:pt>
    <dgm:pt modelId="{0FBB80E2-E74C-41C2-AD8F-51BBD9AC6C72}" type="sibTrans" cxnId="{57B80A92-B4D0-4A41-9549-63CB8E564A67}">
      <dgm:prSet/>
      <dgm:spPr/>
    </dgm:pt>
    <dgm:pt modelId="{1C1CA8A1-B00C-45A4-A92D-356DF1B9DD68}" type="parTrans" cxnId="{57B80A92-B4D0-4A41-9549-63CB8E564A67}">
      <dgm:prSet/>
      <dgm:spPr/>
    </dgm:pt>
    <dgm:pt modelId="{C42482C5-65D1-4386-8DED-FF7745509AFA}">
      <dgm:prSet custScaleX="164172" custScaleY="74658" custRadScaleRad="121365" custRadScaleInc="-228966"/>
      <dgm:spPr/>
      <dgm:t>
        <a:bodyPr/>
        <a:lstStyle/>
        <a:p>
          <a:endParaRPr lang="ru-RU" dirty="0"/>
        </a:p>
      </dgm:t>
    </dgm:pt>
    <dgm:pt modelId="{6E77455B-562A-4948-8FD0-DE8B3CC3D209}" type="sibTrans" cxnId="{E99ECB43-90A3-41B6-883C-B7C2D6D2830E}">
      <dgm:prSet/>
      <dgm:spPr/>
      <dgm:t>
        <a:bodyPr/>
        <a:lstStyle/>
        <a:p>
          <a:endParaRPr lang="ru-RU"/>
        </a:p>
      </dgm:t>
    </dgm:pt>
    <dgm:pt modelId="{A587F0B6-9DDD-42F8-8876-E91C6C97F29D}" type="parTrans" cxnId="{E99ECB43-90A3-41B6-883C-B7C2D6D2830E}">
      <dgm:prSet/>
      <dgm:spPr/>
      <dgm:t>
        <a:bodyPr/>
        <a:lstStyle/>
        <a:p>
          <a:endParaRPr lang="ru-RU"/>
        </a:p>
      </dgm:t>
    </dgm:pt>
    <dgm:pt modelId="{0D3DE75A-AFA8-4FD3-B121-60A3614BCC9A}" type="pres">
      <dgm:prSet presAssocID="{313BA5F2-ED34-4537-A248-0E7F0E95818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9CD6EA-69FC-4B87-9F4C-10904F527EEB}" type="pres">
      <dgm:prSet presAssocID="{F862E59B-374C-4B1E-9292-732A147A7244}" presName="centerShape" presStyleLbl="node0" presStyleIdx="0" presStyleCnt="1" custScaleX="245837" custScaleY="87038" custLinFactNeighborX="-5465" custLinFactNeighborY="-44283"/>
      <dgm:spPr/>
      <dgm:t>
        <a:bodyPr/>
        <a:lstStyle/>
        <a:p>
          <a:endParaRPr lang="ru-RU"/>
        </a:p>
      </dgm:t>
    </dgm:pt>
    <dgm:pt modelId="{6433BF0F-69DC-40DF-B906-D72AE52BA44B}" type="pres">
      <dgm:prSet presAssocID="{6EE0881A-D962-4C72-B9F6-1D899EDB9B9A}" presName="parTrans" presStyleLbl="sibTrans2D1" presStyleIdx="0" presStyleCnt="3"/>
      <dgm:spPr/>
      <dgm:t>
        <a:bodyPr/>
        <a:lstStyle/>
        <a:p>
          <a:endParaRPr lang="ru-RU"/>
        </a:p>
      </dgm:t>
    </dgm:pt>
    <dgm:pt modelId="{1EB1E284-556F-457F-ACA6-E199EE6F04D2}" type="pres">
      <dgm:prSet presAssocID="{6EE0881A-D962-4C72-B9F6-1D899EDB9B9A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FC8C9E21-1B73-4A1D-BA6C-C72678285CBE}" type="pres">
      <dgm:prSet presAssocID="{84D97D54-E555-4C0A-A8B3-705E49BDAA84}" presName="node" presStyleLbl="node1" presStyleIdx="0" presStyleCnt="3" custScaleX="160247" custScaleY="70810" custRadScaleRad="124263" custRadScaleInc="-1839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76E8C-AB0B-410A-84C6-80EF4861418E}" type="pres">
      <dgm:prSet presAssocID="{75349B0E-F874-4121-9A7A-24BA69A9BF6F}" presName="parTrans" presStyleLbl="sibTrans2D1" presStyleIdx="1" presStyleCnt="3"/>
      <dgm:spPr/>
      <dgm:t>
        <a:bodyPr/>
        <a:lstStyle/>
        <a:p>
          <a:endParaRPr lang="ru-RU"/>
        </a:p>
      </dgm:t>
    </dgm:pt>
    <dgm:pt modelId="{5663C2ED-6CDC-4532-ACC2-5F015C94F052}" type="pres">
      <dgm:prSet presAssocID="{75349B0E-F874-4121-9A7A-24BA69A9BF6F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B6DBA2D4-5FB8-459B-A7C0-5F4EB007C76C}" type="pres">
      <dgm:prSet presAssocID="{159C0AE6-6425-455D-9815-7CEC278591A8}" presName="node" presStyleLbl="node1" presStyleIdx="1" presStyleCnt="3" custScaleX="162384" custScaleY="72416" custRadScaleRad="54415" custRadScaleInc="96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B92A8C-EECC-4B9B-A10A-FAD42DE39935}" type="pres">
      <dgm:prSet presAssocID="{99A9A544-7D23-4735-BF9C-CD0230BDDCFF}" presName="parTrans" presStyleLbl="sibTrans2D1" presStyleIdx="2" presStyleCnt="3"/>
      <dgm:spPr/>
      <dgm:t>
        <a:bodyPr/>
        <a:lstStyle/>
        <a:p>
          <a:endParaRPr lang="ru-RU"/>
        </a:p>
      </dgm:t>
    </dgm:pt>
    <dgm:pt modelId="{0B60791A-AF9D-4A23-BC85-FF9C98C2B7DE}" type="pres">
      <dgm:prSet presAssocID="{99A9A544-7D23-4735-BF9C-CD0230BDDCFF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1DEC2E03-D004-4544-B1D4-D51EA6AC99EF}" type="pres">
      <dgm:prSet presAssocID="{B68C7F40-0F84-4809-8552-0F2A22538CAB}" presName="node" presStyleLbl="node1" presStyleIdx="2" presStyleCnt="3" custScaleX="164172" custScaleY="74658" custRadScaleRad="121365" custRadScaleInc="-2289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8E1045-8309-4BF6-97A0-42728DC3B70A}" srcId="{313BA5F2-ED34-4537-A248-0E7F0E95818E}" destId="{F862E59B-374C-4B1E-9292-732A147A7244}" srcOrd="0" destOrd="0" parTransId="{80999B92-0785-4C10-BE88-3918CF6E1439}" sibTransId="{B263FAFD-A19F-4AFB-AE4A-1A6C30E9697C}"/>
    <dgm:cxn modelId="{C30C9B92-DC6C-4DA1-B2D1-A299ABBC4A76}" type="presOf" srcId="{F862E59B-374C-4B1E-9292-732A147A7244}" destId="{3E9CD6EA-69FC-4B87-9F4C-10904F527EEB}" srcOrd="0" destOrd="0" presId="urn:microsoft.com/office/officeart/2005/8/layout/radial5"/>
    <dgm:cxn modelId="{5350323B-3930-4643-ABE8-07BEB9563A95}" type="presOf" srcId="{6EE0881A-D962-4C72-B9F6-1D899EDB9B9A}" destId="{1EB1E284-556F-457F-ACA6-E199EE6F04D2}" srcOrd="1" destOrd="0" presId="urn:microsoft.com/office/officeart/2005/8/layout/radial5"/>
    <dgm:cxn modelId="{4B87B6A9-5087-44A2-80DB-7085163CFF47}" type="presOf" srcId="{313BA5F2-ED34-4537-A248-0E7F0E95818E}" destId="{0D3DE75A-AFA8-4FD3-B121-60A3614BCC9A}" srcOrd="0" destOrd="0" presId="urn:microsoft.com/office/officeart/2005/8/layout/radial5"/>
    <dgm:cxn modelId="{DCF4F249-57D7-4A6E-A370-0F1E9222C375}" type="presOf" srcId="{99A9A544-7D23-4735-BF9C-CD0230BDDCFF}" destId="{0B60791A-AF9D-4A23-BC85-FF9C98C2B7DE}" srcOrd="1" destOrd="0" presId="urn:microsoft.com/office/officeart/2005/8/layout/radial5"/>
    <dgm:cxn modelId="{132BBC1D-BF85-4101-BF8A-2932ABF89F1B}" type="presOf" srcId="{B68C7F40-0F84-4809-8552-0F2A22538CAB}" destId="{1DEC2E03-D004-4544-B1D4-D51EA6AC99EF}" srcOrd="0" destOrd="0" presId="urn:microsoft.com/office/officeart/2005/8/layout/radial5"/>
    <dgm:cxn modelId="{E99ECB43-90A3-41B6-883C-B7C2D6D2830E}" srcId="{313BA5F2-ED34-4537-A248-0E7F0E95818E}" destId="{C42482C5-65D1-4386-8DED-FF7745509AFA}" srcOrd="2" destOrd="0" parTransId="{A587F0B6-9DDD-42F8-8876-E91C6C97F29D}" sibTransId="{6E77455B-562A-4948-8FD0-DE8B3CC3D209}"/>
    <dgm:cxn modelId="{EB6B00E2-BC53-4EE9-B851-4CD4CF15A483}" type="presOf" srcId="{75349B0E-F874-4121-9A7A-24BA69A9BF6F}" destId="{B4776E8C-AB0B-410A-84C6-80EF4861418E}" srcOrd="0" destOrd="0" presId="urn:microsoft.com/office/officeart/2005/8/layout/radial5"/>
    <dgm:cxn modelId="{01B0BDB2-A49E-4FF1-9E3A-C1F0E692E140}" type="presOf" srcId="{84D97D54-E555-4C0A-A8B3-705E49BDAA84}" destId="{FC8C9E21-1B73-4A1D-BA6C-C72678285CBE}" srcOrd="0" destOrd="0" presId="urn:microsoft.com/office/officeart/2005/8/layout/radial5"/>
    <dgm:cxn modelId="{420245A6-F943-4BA3-B741-5D3B9AEC3A92}" srcId="{F862E59B-374C-4B1E-9292-732A147A7244}" destId="{159C0AE6-6425-455D-9815-7CEC278591A8}" srcOrd="1" destOrd="0" parTransId="{75349B0E-F874-4121-9A7A-24BA69A9BF6F}" sibTransId="{00AA0C76-8585-42D2-AE21-47EFC29C3090}"/>
    <dgm:cxn modelId="{37CCC428-53ED-48CF-823F-E62DEEFC4AA5}" srcId="{F862E59B-374C-4B1E-9292-732A147A7244}" destId="{84D97D54-E555-4C0A-A8B3-705E49BDAA84}" srcOrd="0" destOrd="0" parTransId="{6EE0881A-D962-4C72-B9F6-1D899EDB9B9A}" sibTransId="{A25D089F-91C3-4914-93F9-88BBC3936B8C}"/>
    <dgm:cxn modelId="{EAC5E238-4A94-40E8-9B4D-14BA1BD87F45}" type="presOf" srcId="{159C0AE6-6425-455D-9815-7CEC278591A8}" destId="{B6DBA2D4-5FB8-459B-A7C0-5F4EB007C76C}" srcOrd="0" destOrd="0" presId="urn:microsoft.com/office/officeart/2005/8/layout/radial5"/>
    <dgm:cxn modelId="{4161F631-7FBB-4BB1-A2CA-AAD0E6E2F3CF}" type="presOf" srcId="{99A9A544-7D23-4735-BF9C-CD0230BDDCFF}" destId="{98B92A8C-EECC-4B9B-A10A-FAD42DE39935}" srcOrd="0" destOrd="0" presId="urn:microsoft.com/office/officeart/2005/8/layout/radial5"/>
    <dgm:cxn modelId="{844AFC09-24E9-4CBA-91A6-92ABC6CC37AB}" type="presOf" srcId="{75349B0E-F874-4121-9A7A-24BA69A9BF6F}" destId="{5663C2ED-6CDC-4532-ACC2-5F015C94F052}" srcOrd="1" destOrd="0" presId="urn:microsoft.com/office/officeart/2005/8/layout/radial5"/>
    <dgm:cxn modelId="{57B80A92-B4D0-4A41-9549-63CB8E564A67}" srcId="{313BA5F2-ED34-4537-A248-0E7F0E95818E}" destId="{3831C04F-F5DD-433E-ACA3-BB446D543BB5}" srcOrd="1" destOrd="0" parTransId="{1C1CA8A1-B00C-45A4-A92D-356DF1B9DD68}" sibTransId="{0FBB80E2-E74C-41C2-AD8F-51BBD9AC6C72}"/>
    <dgm:cxn modelId="{10E3618D-E3BB-45CA-BDC9-510D465443A7}" srcId="{F862E59B-374C-4B1E-9292-732A147A7244}" destId="{B68C7F40-0F84-4809-8552-0F2A22538CAB}" srcOrd="2" destOrd="0" parTransId="{99A9A544-7D23-4735-BF9C-CD0230BDDCFF}" sibTransId="{5D9D0774-420B-4B77-923C-19356605ED5B}"/>
    <dgm:cxn modelId="{EFD6BA06-8C85-4F59-9EEF-D3BBA45CF70F}" type="presOf" srcId="{6EE0881A-D962-4C72-B9F6-1D899EDB9B9A}" destId="{6433BF0F-69DC-40DF-B906-D72AE52BA44B}" srcOrd="0" destOrd="0" presId="urn:microsoft.com/office/officeart/2005/8/layout/radial5"/>
    <dgm:cxn modelId="{E533AACE-76A7-442B-AE40-C3168DC2EC4A}" type="presParOf" srcId="{0D3DE75A-AFA8-4FD3-B121-60A3614BCC9A}" destId="{3E9CD6EA-69FC-4B87-9F4C-10904F527EEB}" srcOrd="0" destOrd="0" presId="urn:microsoft.com/office/officeart/2005/8/layout/radial5"/>
    <dgm:cxn modelId="{0BDD576F-8EBC-4FD5-A1D8-ADDF8D62E7D3}" type="presParOf" srcId="{0D3DE75A-AFA8-4FD3-B121-60A3614BCC9A}" destId="{6433BF0F-69DC-40DF-B906-D72AE52BA44B}" srcOrd="1" destOrd="0" presId="urn:microsoft.com/office/officeart/2005/8/layout/radial5"/>
    <dgm:cxn modelId="{157F17C6-04C5-4DD8-A8CA-D8A94EA9DB27}" type="presParOf" srcId="{6433BF0F-69DC-40DF-B906-D72AE52BA44B}" destId="{1EB1E284-556F-457F-ACA6-E199EE6F04D2}" srcOrd="0" destOrd="0" presId="urn:microsoft.com/office/officeart/2005/8/layout/radial5"/>
    <dgm:cxn modelId="{8E0636BB-11E9-4CDF-ABB4-20082C1512F5}" type="presParOf" srcId="{0D3DE75A-AFA8-4FD3-B121-60A3614BCC9A}" destId="{FC8C9E21-1B73-4A1D-BA6C-C72678285CBE}" srcOrd="2" destOrd="0" presId="urn:microsoft.com/office/officeart/2005/8/layout/radial5"/>
    <dgm:cxn modelId="{E20B074E-7169-421E-8FC7-8BE300F1ACBB}" type="presParOf" srcId="{0D3DE75A-AFA8-4FD3-B121-60A3614BCC9A}" destId="{B4776E8C-AB0B-410A-84C6-80EF4861418E}" srcOrd="3" destOrd="0" presId="urn:microsoft.com/office/officeart/2005/8/layout/radial5"/>
    <dgm:cxn modelId="{FAEE6CD7-B892-4C69-A76D-4162EC039E9B}" type="presParOf" srcId="{B4776E8C-AB0B-410A-84C6-80EF4861418E}" destId="{5663C2ED-6CDC-4532-ACC2-5F015C94F052}" srcOrd="0" destOrd="0" presId="urn:microsoft.com/office/officeart/2005/8/layout/radial5"/>
    <dgm:cxn modelId="{F345F031-EBD9-4373-96A8-3BB1EE8F7A9B}" type="presParOf" srcId="{0D3DE75A-AFA8-4FD3-B121-60A3614BCC9A}" destId="{B6DBA2D4-5FB8-459B-A7C0-5F4EB007C76C}" srcOrd="4" destOrd="0" presId="urn:microsoft.com/office/officeart/2005/8/layout/radial5"/>
    <dgm:cxn modelId="{97BC6AAD-8F47-41EF-B33B-5E3D47F8E95D}" type="presParOf" srcId="{0D3DE75A-AFA8-4FD3-B121-60A3614BCC9A}" destId="{98B92A8C-EECC-4B9B-A10A-FAD42DE39935}" srcOrd="5" destOrd="0" presId="urn:microsoft.com/office/officeart/2005/8/layout/radial5"/>
    <dgm:cxn modelId="{C3273579-01C7-46A5-BD90-34F850B96386}" type="presParOf" srcId="{98B92A8C-EECC-4B9B-A10A-FAD42DE39935}" destId="{0B60791A-AF9D-4A23-BC85-FF9C98C2B7DE}" srcOrd="0" destOrd="0" presId="urn:microsoft.com/office/officeart/2005/8/layout/radial5"/>
    <dgm:cxn modelId="{592E61BE-27FD-4438-954D-1EC7427E4D2B}" type="presParOf" srcId="{0D3DE75A-AFA8-4FD3-B121-60A3614BCC9A}" destId="{1DEC2E03-D004-4544-B1D4-D51EA6AC99EF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1" y="188640"/>
            <a:ext cx="7562800" cy="144016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</a:rPr>
              <a:t> 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>Муниципальное  </a:t>
            </a:r>
            <a:r>
              <a:rPr lang="ru-RU" sz="2200" b="1" dirty="0">
                <a:solidFill>
                  <a:srgbClr val="002060"/>
                </a:solidFill>
              </a:rPr>
              <a:t>автономное дошкольное образовательное  учреждение </a:t>
            </a:r>
            <a:r>
              <a:rPr lang="ru-RU" sz="2200" b="1" dirty="0" smtClean="0">
                <a:solidFill>
                  <a:srgbClr val="002060"/>
                </a:solidFill>
              </a:rPr>
              <a:t>«Детский </a:t>
            </a:r>
            <a:r>
              <a:rPr lang="ru-RU" sz="2200" b="1" dirty="0">
                <a:solidFill>
                  <a:srgbClr val="002060"/>
                </a:solidFill>
              </a:rPr>
              <a:t>сад № 373 </a:t>
            </a:r>
            <a:r>
              <a:rPr lang="ru-RU" sz="2200" b="1" dirty="0" smtClean="0">
                <a:solidFill>
                  <a:srgbClr val="002060"/>
                </a:solidFill>
              </a:rPr>
              <a:t>комбинированного вида «Скворушка</a:t>
            </a:r>
            <a:r>
              <a:rPr lang="ru-RU" sz="2200" b="1" dirty="0">
                <a:solidFill>
                  <a:srgbClr val="002060"/>
                </a:solidFill>
              </a:rPr>
              <a:t>» </a:t>
            </a:r>
            <a:r>
              <a:rPr lang="ru-RU" sz="2200" b="1" dirty="0" smtClean="0">
                <a:solidFill>
                  <a:srgbClr val="002060"/>
                </a:solidFill>
              </a:rPr>
              <a:t> г</a:t>
            </a:r>
            <a:r>
              <a:rPr lang="ru-RU" sz="2200" b="1" dirty="0">
                <a:solidFill>
                  <a:srgbClr val="002060"/>
                </a:solidFill>
              </a:rPr>
              <a:t>. </a:t>
            </a:r>
            <a:r>
              <a:rPr lang="ru-RU" sz="2200" b="1" dirty="0" smtClean="0">
                <a:solidFill>
                  <a:srgbClr val="002060"/>
                </a:solidFill>
              </a:rPr>
              <a:t>Новосибирск</a:t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>2019 г</a:t>
            </a:r>
            <a:r>
              <a:rPr lang="ru-RU" sz="1600" b="1" dirty="0">
                <a:solidFill>
                  <a:srgbClr val="002060"/>
                </a:solidFill>
              </a:rPr>
              <a:t/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u="sng" dirty="0"/>
              <a:t/>
            </a:r>
            <a:br>
              <a:rPr lang="ru-RU" sz="1400" u="sng" dirty="0"/>
            </a:b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42415" y="2204864"/>
            <a:ext cx="6662033" cy="3960440"/>
          </a:xfr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0000" b="1" dirty="0" smtClean="0">
                <a:solidFill>
                  <a:srgbClr val="002060"/>
                </a:solidFill>
                <a:latin typeface="+mj-lt"/>
              </a:rPr>
              <a:t>Проект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0000" b="1" dirty="0" smtClean="0">
                <a:solidFill>
                  <a:srgbClr val="002060"/>
                </a:solidFill>
                <a:latin typeface="+mj-lt"/>
              </a:rPr>
              <a:t> «Гость группы»</a:t>
            </a:r>
            <a:endParaRPr lang="ru-RU" sz="10000" b="1" dirty="0">
              <a:solidFill>
                <a:srgbClr val="002060"/>
              </a:solidFill>
              <a:latin typeface="+mj-lt"/>
            </a:endParaRPr>
          </a:p>
          <a:p>
            <a:pPr algn="ctr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                                                     </a:t>
            </a:r>
          </a:p>
          <a:p>
            <a:pPr algn="ctr">
              <a:buNone/>
            </a:pPr>
            <a:endParaRPr lang="ru-RU" sz="1800" dirty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1800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1800" dirty="0">
              <a:solidFill>
                <a:srgbClr val="002060"/>
              </a:solidFill>
            </a:endParaRPr>
          </a:p>
          <a:p>
            <a:pPr algn="r">
              <a:buNone/>
            </a:pPr>
            <a:r>
              <a:rPr lang="ru-RU" sz="1800" dirty="0" smtClean="0">
                <a:solidFill>
                  <a:srgbClr val="002060"/>
                </a:solidFill>
                <a:latin typeface="+mj-lt"/>
              </a:rPr>
              <a:t>                                          </a:t>
            </a:r>
            <a:r>
              <a:rPr lang="ru-RU" sz="3400" b="1" u="sng" dirty="0" smtClean="0">
                <a:solidFill>
                  <a:srgbClr val="002060"/>
                </a:solidFill>
                <a:latin typeface="+mj-lt"/>
              </a:rPr>
              <a:t>Подготовили: </a:t>
            </a:r>
            <a:endParaRPr lang="ru-RU" sz="3400" b="1" dirty="0" smtClean="0">
              <a:solidFill>
                <a:srgbClr val="002060"/>
              </a:solidFill>
              <a:latin typeface="+mj-lt"/>
            </a:endParaRPr>
          </a:p>
          <a:p>
            <a:pPr algn="r"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+mj-lt"/>
              </a:rPr>
              <a:t>Красотина </a:t>
            </a:r>
            <a:r>
              <a:rPr lang="ru-RU" sz="3400" b="1" dirty="0">
                <a:solidFill>
                  <a:srgbClr val="002060"/>
                </a:solidFill>
                <a:latin typeface="+mj-lt"/>
              </a:rPr>
              <a:t>Т</a:t>
            </a:r>
            <a:r>
              <a:rPr lang="ru-RU" sz="3400" b="1" dirty="0" smtClean="0">
                <a:solidFill>
                  <a:srgbClr val="002060"/>
                </a:solidFill>
                <a:latin typeface="+mj-lt"/>
              </a:rPr>
              <a:t>атьяна Анатольевна,</a:t>
            </a:r>
          </a:p>
          <a:p>
            <a:pPr algn="r">
              <a:buNone/>
            </a:pPr>
            <a:r>
              <a:rPr lang="ru-RU" sz="3400" b="1" dirty="0" err="1" smtClean="0">
                <a:solidFill>
                  <a:srgbClr val="002060"/>
                </a:solidFill>
                <a:latin typeface="+mj-lt"/>
              </a:rPr>
              <a:t>Антохина</a:t>
            </a:r>
            <a:r>
              <a:rPr lang="ru-RU" sz="3400" b="1" dirty="0" smtClean="0">
                <a:solidFill>
                  <a:srgbClr val="002060"/>
                </a:solidFill>
                <a:latin typeface="+mj-lt"/>
              </a:rPr>
              <a:t> Татьяна Николаевна.</a:t>
            </a:r>
          </a:p>
          <a:p>
            <a:pPr algn="r"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+mj-lt"/>
              </a:rPr>
              <a:t>Воспитатели старшей группы </a:t>
            </a:r>
          </a:p>
          <a:p>
            <a:pPr algn="r"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+mj-lt"/>
              </a:rPr>
              <a:t>                                 «Вишенка» </a:t>
            </a:r>
          </a:p>
          <a:p>
            <a:pPr algn="ctr">
              <a:buNone/>
            </a:pPr>
            <a:endParaRPr lang="ru-RU" sz="31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221088"/>
            <a:ext cx="19050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7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/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/>
              <a:t>«Гость группы»</a:t>
            </a:r>
            <a:br>
              <a:rPr lang="ru-RU" sz="4000" b="1" dirty="0" smtClean="0"/>
            </a:br>
            <a:r>
              <a:rPr lang="ru-RU" sz="2800" b="1" dirty="0" smtClean="0"/>
              <a:t> Мероприятия с родителями в группе «Вишенка»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800" dirty="0" smtClean="0"/>
              <a:t>2017 – 2019 г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844824"/>
          <a:ext cx="7467600" cy="4353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844824"/>
            <a:ext cx="1017505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320"/>
            <a:ext cx="7398640" cy="114300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Консультации для родителей</a:t>
            </a:r>
            <a:endParaRPr lang="ru-RU" sz="4000" b="1" dirty="0"/>
          </a:p>
        </p:txBody>
      </p:sp>
      <p:pic>
        <p:nvPicPr>
          <p:cNvPr id="1026" name="Picture 2" descr="D:\Users\Шиловская Т А\Documents\ЛОГОПЕД Шиловская Т.А\2017-2018\«Азбука здоровья»\Проект ГОВОРУШКИ 2017-09.10\ГОСТЬ ГРУППЫ 15\Почему дети не читают\Почему дети не читают 1-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0" y="1399103"/>
            <a:ext cx="3200400" cy="4525963"/>
          </a:xfrm>
          <a:prstGeom prst="rect">
            <a:avLst/>
          </a:prstGeom>
          <a:noFill/>
        </p:spPr>
      </p:pic>
      <p:pic>
        <p:nvPicPr>
          <p:cNvPr id="3" name="Объект 2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28" y="1399103"/>
            <a:ext cx="3322711" cy="24920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89" y="4149080"/>
            <a:ext cx="3317250" cy="238488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732240" y="692696"/>
            <a:ext cx="2411760" cy="13681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609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1560" y="404664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+mj-lt"/>
              </a:rPr>
              <a:t>Приглашение на семейный праздник «</a:t>
            </a:r>
            <a:r>
              <a:rPr lang="ru-RU" sz="3600" b="1" dirty="0" err="1" smtClean="0">
                <a:latin typeface="+mj-lt"/>
              </a:rPr>
              <a:t>Говорушки</a:t>
            </a:r>
            <a:r>
              <a:rPr lang="ru-RU" sz="3600" b="1" dirty="0" smtClean="0">
                <a:latin typeface="+mj-lt"/>
              </a:rPr>
              <a:t>»</a:t>
            </a:r>
            <a:endParaRPr lang="ru-RU" sz="3600" dirty="0">
              <a:latin typeface="+mj-lt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101101"/>
            <a:ext cx="5562714" cy="4176332"/>
          </a:xfrm>
        </p:spPr>
      </p:pic>
      <p:sp>
        <p:nvSpPr>
          <p:cNvPr id="4" name="Овал 3"/>
          <p:cNvSpPr/>
          <p:nvPr/>
        </p:nvSpPr>
        <p:spPr>
          <a:xfrm>
            <a:off x="6732240" y="692696"/>
            <a:ext cx="2411760" cy="13681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077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22" y="3717032"/>
            <a:ext cx="3907758" cy="281292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01" y="1916832"/>
            <a:ext cx="3888432" cy="2916324"/>
          </a:xfrm>
        </p:spPr>
      </p:pic>
      <p:sp>
        <p:nvSpPr>
          <p:cNvPr id="7" name="Прямоугольник 6"/>
          <p:cNvSpPr/>
          <p:nvPr/>
        </p:nvSpPr>
        <p:spPr>
          <a:xfrm>
            <a:off x="1187624" y="404664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+mj-lt"/>
              </a:rPr>
              <a:t>Семейный праздник «</a:t>
            </a:r>
            <a:r>
              <a:rPr lang="ru-RU" sz="3600" b="1" dirty="0" err="1" smtClean="0">
                <a:latin typeface="+mj-lt"/>
              </a:rPr>
              <a:t>Говорушки</a:t>
            </a:r>
            <a:r>
              <a:rPr lang="ru-RU" sz="3600" b="1" dirty="0" smtClean="0">
                <a:latin typeface="+mj-lt"/>
              </a:rPr>
              <a:t>»</a:t>
            </a:r>
            <a:endParaRPr lang="ru-RU" sz="3600" dirty="0">
              <a:latin typeface="+mj-lt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796136" y="1268760"/>
            <a:ext cx="2880320" cy="15121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96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499176" cy="940966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Показ сказки «Пых»</a:t>
            </a:r>
            <a:endParaRPr lang="ru-RU" sz="4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64" y="1556792"/>
            <a:ext cx="3452192" cy="257814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251" y="3429000"/>
            <a:ext cx="4172272" cy="2866181"/>
          </a:xfrm>
        </p:spPr>
      </p:pic>
      <p:sp>
        <p:nvSpPr>
          <p:cNvPr id="7" name="Овал 6"/>
          <p:cNvSpPr/>
          <p:nvPr/>
        </p:nvSpPr>
        <p:spPr>
          <a:xfrm>
            <a:off x="6263680" y="404664"/>
            <a:ext cx="2880320" cy="15121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437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8" y="623590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+mj-lt"/>
              </a:rPr>
              <a:t>Отзывы  родителей</a:t>
            </a:r>
          </a:p>
          <a:p>
            <a:pPr algn="ctr"/>
            <a:r>
              <a:rPr lang="ru-RU" sz="3200" b="1" dirty="0" smtClean="0">
                <a:latin typeface="+mj-lt"/>
              </a:rPr>
              <a:t>о семейном  празднике  «</a:t>
            </a:r>
            <a:r>
              <a:rPr lang="ru-RU" sz="3200" b="1" dirty="0" err="1" smtClean="0">
                <a:latin typeface="+mj-lt"/>
              </a:rPr>
              <a:t>Говорушки</a:t>
            </a:r>
            <a:r>
              <a:rPr lang="ru-RU" sz="3200" b="1" dirty="0" smtClean="0">
                <a:latin typeface="+mj-lt"/>
              </a:rPr>
              <a:t>»</a:t>
            </a:r>
            <a:endParaRPr lang="ru-RU" sz="3200" dirty="0">
              <a:latin typeface="+mj-lt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88840"/>
            <a:ext cx="2967644" cy="3952702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93324"/>
            <a:ext cx="2967644" cy="3952702"/>
          </a:xfrm>
        </p:spPr>
      </p:pic>
      <p:sp>
        <p:nvSpPr>
          <p:cNvPr id="6" name="Овал 5"/>
          <p:cNvSpPr/>
          <p:nvPr/>
        </p:nvSpPr>
        <p:spPr>
          <a:xfrm>
            <a:off x="6372199" y="116632"/>
            <a:ext cx="2662113" cy="11521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23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84" y="17117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73" y="1728103"/>
            <a:ext cx="3394472" cy="4525963"/>
          </a:xfrm>
        </p:spPr>
      </p:pic>
      <p:sp>
        <p:nvSpPr>
          <p:cNvPr id="5" name="Овал 4"/>
          <p:cNvSpPr/>
          <p:nvPr/>
        </p:nvSpPr>
        <p:spPr>
          <a:xfrm>
            <a:off x="6372199" y="116632"/>
            <a:ext cx="2662113" cy="11521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623590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+mj-lt"/>
              </a:rPr>
              <a:t>Отзывы  родителей</a:t>
            </a:r>
          </a:p>
          <a:p>
            <a:pPr algn="ctr"/>
            <a:r>
              <a:rPr lang="ru-RU" sz="3200" b="1" dirty="0" smtClean="0">
                <a:latin typeface="+mj-lt"/>
              </a:rPr>
              <a:t>о семейном  празднике  «</a:t>
            </a:r>
            <a:r>
              <a:rPr lang="ru-RU" sz="3200" b="1" dirty="0" err="1" smtClean="0">
                <a:latin typeface="+mj-lt"/>
              </a:rPr>
              <a:t>Говорушки</a:t>
            </a:r>
            <a:r>
              <a:rPr lang="ru-RU" sz="3200" b="1" dirty="0" smtClean="0">
                <a:latin typeface="+mj-lt"/>
              </a:rPr>
              <a:t>»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529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97" y="1728103"/>
            <a:ext cx="3394472" cy="45259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718" y="1728102"/>
            <a:ext cx="3394472" cy="4525963"/>
          </a:xfrm>
        </p:spPr>
      </p:pic>
      <p:sp>
        <p:nvSpPr>
          <p:cNvPr id="8" name="Овал 7"/>
          <p:cNvSpPr/>
          <p:nvPr/>
        </p:nvSpPr>
        <p:spPr>
          <a:xfrm>
            <a:off x="6372199" y="116632"/>
            <a:ext cx="2662113" cy="11521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623590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+mj-lt"/>
              </a:rPr>
              <a:t>Отзывы  родителей</a:t>
            </a:r>
          </a:p>
          <a:p>
            <a:pPr algn="ctr"/>
            <a:r>
              <a:rPr lang="ru-RU" sz="3200" b="1" dirty="0" smtClean="0">
                <a:latin typeface="+mj-lt"/>
              </a:rPr>
              <a:t>о семейном  празднике  «</a:t>
            </a:r>
            <a:r>
              <a:rPr lang="ru-RU" sz="3200" b="1" dirty="0" err="1" smtClean="0">
                <a:latin typeface="+mj-lt"/>
              </a:rPr>
              <a:t>Говорушки</a:t>
            </a:r>
            <a:r>
              <a:rPr lang="ru-RU" sz="3200" b="1" dirty="0" smtClean="0">
                <a:latin typeface="+mj-lt"/>
              </a:rPr>
              <a:t>»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689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16" y="1664152"/>
            <a:ext cx="3394472" cy="45259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94" y="1669075"/>
            <a:ext cx="3394472" cy="4525963"/>
          </a:xfrm>
        </p:spPr>
      </p:pic>
      <p:sp>
        <p:nvSpPr>
          <p:cNvPr id="9" name="Овал 8"/>
          <p:cNvSpPr/>
          <p:nvPr/>
        </p:nvSpPr>
        <p:spPr>
          <a:xfrm>
            <a:off x="6372199" y="116632"/>
            <a:ext cx="2662113" cy="11521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623590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+mj-lt"/>
              </a:rPr>
              <a:t>Отзывы  родителей</a:t>
            </a:r>
          </a:p>
          <a:p>
            <a:pPr algn="ctr"/>
            <a:r>
              <a:rPr lang="ru-RU" sz="3200" b="1" dirty="0" smtClean="0">
                <a:latin typeface="+mj-lt"/>
              </a:rPr>
              <a:t>о семейном  празднике  «</a:t>
            </a:r>
            <a:r>
              <a:rPr lang="ru-RU" sz="3200" b="1" dirty="0" err="1" smtClean="0">
                <a:latin typeface="+mj-lt"/>
              </a:rPr>
              <a:t>Говорушки</a:t>
            </a:r>
            <a:r>
              <a:rPr lang="ru-RU" sz="3200" b="1" dirty="0" smtClean="0">
                <a:latin typeface="+mj-lt"/>
              </a:rPr>
              <a:t>»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757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10" y="1728322"/>
            <a:ext cx="3394472" cy="45259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14" y="1728322"/>
            <a:ext cx="3394472" cy="4525963"/>
          </a:xfrm>
        </p:spPr>
      </p:pic>
      <p:sp>
        <p:nvSpPr>
          <p:cNvPr id="8" name="Овал 7"/>
          <p:cNvSpPr/>
          <p:nvPr/>
        </p:nvSpPr>
        <p:spPr>
          <a:xfrm>
            <a:off x="6372199" y="116632"/>
            <a:ext cx="2662113" cy="11521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623590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+mj-lt"/>
              </a:rPr>
              <a:t>Отзывы  родителей</a:t>
            </a:r>
          </a:p>
          <a:p>
            <a:pPr algn="ctr"/>
            <a:r>
              <a:rPr lang="ru-RU" sz="3200" b="1" dirty="0" smtClean="0">
                <a:latin typeface="+mj-lt"/>
              </a:rPr>
              <a:t>о семейном  празднике  «</a:t>
            </a:r>
            <a:r>
              <a:rPr lang="ru-RU" sz="3200" b="1" dirty="0" err="1" smtClean="0">
                <a:latin typeface="+mj-lt"/>
              </a:rPr>
              <a:t>Говорушки</a:t>
            </a:r>
            <a:r>
              <a:rPr lang="ru-RU" sz="3200" b="1" dirty="0" smtClean="0">
                <a:latin typeface="+mj-lt"/>
              </a:rPr>
              <a:t>»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345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4738856"/>
          </a:xfrm>
        </p:spPr>
        <p:txBody>
          <a:bodyPr>
            <a:norm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784402"/>
            <a:ext cx="8075240" cy="5418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</a:t>
            </a:r>
            <a:r>
              <a:rPr lang="ru-RU" sz="3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проекта</a:t>
            </a:r>
            <a:endParaRPr lang="ru-RU" sz="2000" dirty="0" smtClean="0">
              <a:latin typeface="+mj-lt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latin typeface="+mj-lt"/>
              </a:rPr>
              <a:t>ФГОС </a:t>
            </a:r>
            <a:r>
              <a:rPr lang="ru-RU" sz="1600" dirty="0">
                <a:latin typeface="+mj-lt"/>
              </a:rPr>
              <a:t>ориентируют нас на взаимодействие с родителями: «родители должны участвовать в создании условий для полноценного и своевременного развития ребёнка в дошкольном возрасте должны быть активными участниками образовательного процесса…». </a:t>
            </a:r>
            <a:endParaRPr lang="ru-RU" sz="1600" dirty="0" smtClean="0">
              <a:latin typeface="+mj-lt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latin typeface="+mj-lt"/>
              </a:rPr>
              <a:t>Родители </a:t>
            </a:r>
            <a:r>
              <a:rPr lang="ru-RU" sz="1600" dirty="0">
                <a:latin typeface="+mj-lt"/>
              </a:rPr>
              <a:t>— естественные учителя своего ребенка, от них зависит чрезвычайно много, в их руках очень сильное воспитательное средство — любовь к своему ребенку. В рамках проекта мы постарались организовать такую среду, и создать такие условия, чтобы эта любовь и поддержка помогла детям решить речевые проблемы, чтобы приобретённые умения и навыки дети могли применить в практических ситуациях и взрослыми учитывались факторы, влияющие на развитие речи ребенка. </a:t>
            </a:r>
            <a:endParaRPr lang="ru-RU" sz="1600" dirty="0" smtClean="0">
              <a:latin typeface="+mj-lt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latin typeface="+mj-lt"/>
              </a:rPr>
              <a:t>Предлагаемая </a:t>
            </a:r>
            <a:r>
              <a:rPr lang="ru-RU" sz="1600" dirty="0">
                <a:latin typeface="+mj-lt"/>
              </a:rPr>
              <a:t>подборка мероприятий </a:t>
            </a:r>
            <a:r>
              <a:rPr lang="ru-RU" sz="1600" dirty="0" smtClean="0">
                <a:latin typeface="+mj-lt"/>
              </a:rPr>
              <a:t>помогает </a:t>
            </a:r>
            <a:r>
              <a:rPr lang="ru-RU" sz="1600" dirty="0">
                <a:latin typeface="+mj-lt"/>
              </a:rPr>
              <a:t>организовать качественное проектирование образовательного процесса в соответствии с ФГОС, а также </a:t>
            </a:r>
            <a:r>
              <a:rPr lang="ru-RU" sz="1600" dirty="0" smtClean="0">
                <a:latin typeface="+mj-lt"/>
              </a:rPr>
              <a:t>повышает </a:t>
            </a:r>
            <a:r>
              <a:rPr lang="ru-RU" sz="1600" dirty="0">
                <a:latin typeface="+mj-lt"/>
              </a:rPr>
              <a:t>профессиональные компетенции педагогов.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Проведение мероприятия  с участием</a:t>
            </a:r>
            <a:br>
              <a:rPr lang="ru-RU" sz="2800" b="1" dirty="0" smtClean="0"/>
            </a:br>
            <a:r>
              <a:rPr lang="ru-RU" sz="2800" b="1" dirty="0" smtClean="0"/>
              <a:t> родителей «День открытых дверей»</a:t>
            </a:r>
            <a:endParaRPr lang="ru-RU" sz="2800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79512" y="5486400"/>
            <a:ext cx="4317876" cy="838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Monotype Corsiva" pitchFamily="66" charset="0"/>
              </a:rPr>
              <a:t>        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Занятие – развитие речи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8"/>
            <a:ext cx="4035829" cy="3029989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3851921" y="1535112"/>
            <a:ext cx="3888431" cy="95778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+mj-lt"/>
              </a:rPr>
              <a:t>Провела </a:t>
            </a:r>
            <a:r>
              <a:rPr lang="ru-RU" dirty="0" err="1" smtClean="0">
                <a:solidFill>
                  <a:schemeClr val="tx1"/>
                </a:solidFill>
                <a:latin typeface="+mj-lt"/>
              </a:rPr>
              <a:t>Кожурина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 Ольга Николаевна  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98" y="2635524"/>
            <a:ext cx="4035829" cy="3029989"/>
          </a:xfrm>
        </p:spPr>
      </p:pic>
      <p:sp>
        <p:nvSpPr>
          <p:cNvPr id="10" name="Овал 9"/>
          <p:cNvSpPr/>
          <p:nvPr/>
        </p:nvSpPr>
        <p:spPr>
          <a:xfrm>
            <a:off x="6372199" y="476672"/>
            <a:ext cx="2662113" cy="11521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482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Проведение мероприятия  с участием </a:t>
            </a:r>
            <a:br>
              <a:rPr lang="ru-RU" sz="2800" b="1" dirty="0" smtClean="0"/>
            </a:br>
            <a:r>
              <a:rPr lang="ru-RU" sz="2800" b="1" dirty="0" smtClean="0"/>
              <a:t>родителей «День открытых дверей»</a:t>
            </a:r>
            <a:endParaRPr lang="ru-RU" sz="2800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" y="5759152"/>
            <a:ext cx="4040188" cy="47816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+mj-lt"/>
              </a:rPr>
              <a:t>        Прогулка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2267745" y="1535112"/>
            <a:ext cx="3672407" cy="8857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+mj-lt"/>
              </a:rPr>
              <a:t>Провела </a:t>
            </a:r>
            <a:r>
              <a:rPr lang="ru-RU" dirty="0" err="1" smtClean="0">
                <a:solidFill>
                  <a:schemeClr val="tx1"/>
                </a:solidFill>
                <a:latin typeface="+mj-lt"/>
              </a:rPr>
              <a:t>Сухоребрик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 Татьяна Александровна   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46" y="2634852"/>
            <a:ext cx="4040188" cy="3030141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34852"/>
            <a:ext cx="4041775" cy="3031331"/>
          </a:xfrm>
        </p:spPr>
      </p:pic>
      <p:sp>
        <p:nvSpPr>
          <p:cNvPr id="11" name="Овал 10"/>
          <p:cNvSpPr/>
          <p:nvPr/>
        </p:nvSpPr>
        <p:spPr>
          <a:xfrm>
            <a:off x="6372199" y="476672"/>
            <a:ext cx="2662113" cy="11521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880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120" y="274638"/>
            <a:ext cx="7817296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Проведение мероприятия с участием </a:t>
            </a:r>
            <a:br>
              <a:rPr lang="ru-RU" sz="2800" b="1" dirty="0" smtClean="0"/>
            </a:br>
            <a:r>
              <a:rPr lang="ru-RU" sz="2800" b="1" dirty="0" smtClean="0"/>
              <a:t>родителей «Гость группы»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068960"/>
            <a:ext cx="4038600" cy="3028950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221088"/>
            <a:ext cx="4038600" cy="18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619672" y="1700808"/>
            <a:ext cx="4608512" cy="10801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+mj-lt"/>
              </a:rPr>
              <a:t>Ильиных Светлана Леонидовна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+mj-lt"/>
              </a:rPr>
              <a:t>Сказка «Царевна-Лягушка» </a:t>
            </a:r>
            <a:endParaRPr lang="ru-RU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8" name="Picture 4" descr="http://malchishki-i-devchonki.ru/tsarevna-lyagushk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844824"/>
            <a:ext cx="1458162" cy="1944216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6372199" y="476672"/>
            <a:ext cx="2662113" cy="11521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90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Проведение мероприятия с участием родителей «Гость группы»</a:t>
            </a:r>
            <a:endParaRPr lang="ru-RU" sz="2800" dirty="0"/>
          </a:p>
        </p:txBody>
      </p:sp>
      <p:pic>
        <p:nvPicPr>
          <p:cNvPr id="13" name="Picture 2" descr="D:\Users\Шиловская Т А\Documents\ЛОГОПЕД Шиловская Т.А\2017-2018\«Азбука здоровья»\Проект ГОВОРУШКИ 2017-09.10\15 гр ПРОЕКТ\фото ноябрь 15\DSC0410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111181" y="4871383"/>
            <a:ext cx="1789112" cy="134143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331640" y="1700808"/>
            <a:ext cx="4608512" cy="10801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+mj-lt"/>
              </a:rPr>
              <a:t>Тютерева</a:t>
            </a: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 Наталья Сергеевна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+mj-lt"/>
              </a:rPr>
              <a:t>Владимир </a:t>
            </a:r>
            <a:r>
              <a:rPr lang="ru-RU" sz="2400" dirty="0" err="1" smtClean="0">
                <a:solidFill>
                  <a:schemeClr val="tx1"/>
                </a:solidFill>
                <a:latin typeface="+mj-lt"/>
              </a:rPr>
              <a:t>Сутеев</a:t>
            </a: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  «Дядя Миша»</a:t>
            </a:r>
            <a:endParaRPr lang="ru-RU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2" descr="https://www.e-reading.club/cover/90/90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2875019"/>
            <a:ext cx="1152128" cy="1540010"/>
          </a:xfrm>
          <a:prstGeom prst="rect">
            <a:avLst/>
          </a:prstGeom>
          <a:noFill/>
        </p:spPr>
      </p:pic>
      <p:pic>
        <p:nvPicPr>
          <p:cNvPr id="44033" name="Picture 1" descr="D:\Users\Шиловская Т А\Documents\ЛОГОПЕД Шиловская Т.А\2017-2018\«Азбука здоровья»\Проект ГОВОРУШКИ 2017-09.10\15 гр ПРОЕКТ\фото ноябрь 15\DSC04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01008"/>
            <a:ext cx="3851920" cy="2888940"/>
          </a:xfrm>
          <a:prstGeom prst="rect">
            <a:avLst/>
          </a:prstGeom>
          <a:noFill/>
        </p:spPr>
      </p:pic>
      <p:pic>
        <p:nvPicPr>
          <p:cNvPr id="44034" name="Picture 2" descr="D:\Users\Шиловская Т А\Documents\ЛОГОПЕД Шиловская Т.А\2017-2018\«Азбука здоровья»\Проект ГОВОРУШКИ 2017-09.10\15 гр ПРОЕКТ\фото ноябрь 15\DSC041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9972" y="4315954"/>
            <a:ext cx="2808312" cy="2106234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>
          <a:xfrm>
            <a:off x="6372199" y="476672"/>
            <a:ext cx="2662113" cy="11521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707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Проведение мероприятия с участием родителей «Гость группы»</a:t>
            </a:r>
            <a:endParaRPr lang="ru-RU" sz="2800" dirty="0"/>
          </a:p>
        </p:txBody>
      </p:sp>
      <p:pic>
        <p:nvPicPr>
          <p:cNvPr id="46082" name="Picture 2" descr="D:\Users\Шиловская Т А\Documents\ЛОГОПЕД Шиловская Т.А\2017-2018\«Азбука здоровья»\Проект ГОВОРУШКИ 2017-09.10\15 гр ПРОЕКТ\фото ноябрь 15\DSC0412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7146" y="3140968"/>
            <a:ext cx="2386012" cy="17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331640" y="1700808"/>
            <a:ext cx="4608512" cy="10801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+mj-lt"/>
              </a:rPr>
              <a:t>Максюта Татьяна Валерьевна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+mj-lt"/>
              </a:rPr>
              <a:t>«Сказка про </a:t>
            </a:r>
            <a:r>
              <a:rPr lang="ru-RU" sz="2400" dirty="0" err="1" smtClean="0">
                <a:solidFill>
                  <a:schemeClr val="tx1"/>
                </a:solidFill>
                <a:latin typeface="+mj-lt"/>
              </a:rPr>
              <a:t>Евочку</a:t>
            </a: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»</a:t>
            </a:r>
            <a:endParaRPr lang="ru-RU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Picture 3" descr="D:\Users\Шиловская Т А\Documents\ЛОГОПЕД Шиловская Т.А\2017-2018\«Азбука здоровья»\Проект ГОВОРУШКИ 2017-09.10\15 гр ПРОЕКТ\фото ноябрь 15\DSC04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5013176"/>
            <a:ext cx="2242592" cy="1681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D:\Users\Шиловская Т А\Documents\ЛОГОПЕД Шиловская Т.А\2017-2018\«Азбука здоровья»\Проект ГОВОРУШКИ 2017-09.10\15 гр ПРОЕКТ\фото ноябрь 15\DSC04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501008"/>
            <a:ext cx="3524200" cy="26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 descr="D:\Users\Шиловская Т А\Documents\ЛОГОПЕД Шиловская Т.А\2017-2018\«Азбука здоровья»\Проект ГОВОРУШКИ 2017-09.10\15 гр ПРОЕКТ\фото ноябрь 15\DSC041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225193" y="3035235"/>
            <a:ext cx="1830123" cy="1372592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>
          <a:xfrm>
            <a:off x="6372199" y="476672"/>
            <a:ext cx="2662113" cy="11521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262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Проведение мероприятия с участием родителей «Гость группы»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3558547" cy="266891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653136"/>
            <a:ext cx="2746648" cy="205998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76872"/>
            <a:ext cx="2777261" cy="20829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348790"/>
            <a:ext cx="1435994" cy="19146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5536" y="1988840"/>
            <a:ext cx="3816424" cy="10801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+mj-lt"/>
              </a:rPr>
              <a:t>Медведко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+mj-lt"/>
              </a:rPr>
              <a:t>Екатерина Николаевна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+mj-lt"/>
              </a:rPr>
              <a:t>«Усатый полосатый»</a:t>
            </a:r>
            <a:endParaRPr lang="ru-RU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372199" y="476672"/>
            <a:ext cx="2662113" cy="11521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19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Шиловская Т А\Desktop\Занятие-игра для детей 3-5 лет доб ===\НАРОДНЫЕ ИГРЫ+ЗАЯЦ ХВАСТА презентация к спектаклю 15 2\Слайд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132856"/>
            <a:ext cx="2376264" cy="1782198"/>
          </a:xfrm>
          <a:prstGeom prst="rect">
            <a:avLst/>
          </a:prstGeom>
          <a:noFill/>
        </p:spPr>
      </p:pic>
      <p:pic>
        <p:nvPicPr>
          <p:cNvPr id="8" name="Picture 3" descr="G:\ВЕСЁЛАЯ КАРУСЕЛЬ - 14.12.2017 фото\01434.MTS_snapshot_02.04_[2017.12.15_09.09.38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221088"/>
            <a:ext cx="3616402" cy="2034226"/>
          </a:xfrm>
          <a:prstGeom prst="rect">
            <a:avLst/>
          </a:prstGeom>
          <a:noFill/>
        </p:spPr>
      </p:pic>
      <p:pic>
        <p:nvPicPr>
          <p:cNvPr id="9" name="Picture 5" descr="G:\ВЕСЁЛАЯ КАРУСЕЛЬ - 14.12.2017 фото\01434.MTS_snapshot_05.43_[2017.12.15_00.04.53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221088"/>
            <a:ext cx="3624403" cy="2038727"/>
          </a:xfrm>
          <a:prstGeom prst="rect">
            <a:avLst/>
          </a:prstGeom>
          <a:noFill/>
        </p:spPr>
      </p:pic>
      <p:pic>
        <p:nvPicPr>
          <p:cNvPr id="3075" name="Picture 3" descr="G:\ВЕСЁЛАЯ КАРУСЕЛЬ - 14.12.2017 фото\01434.MTS_snapshot_00.03_[2017.12.15_09.05.36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132856"/>
            <a:ext cx="3383699" cy="1903331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6372199" y="476672"/>
            <a:ext cx="2662113" cy="11521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55780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/>
              <a:t>Праздник с родителями «Весёлая карусель»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27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ВЕСЁЛАЯ КАРУСЕЛЬ - 14.12.2017 фото\01434.MTS_snapshot_03.41_[2017.12.15_00.01.19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04864"/>
            <a:ext cx="3528392" cy="1984721"/>
          </a:xfrm>
          <a:prstGeom prst="rect">
            <a:avLst/>
          </a:prstGeom>
          <a:noFill/>
        </p:spPr>
      </p:pic>
      <p:pic>
        <p:nvPicPr>
          <p:cNvPr id="1030" name="Picture 6" descr="G:\ВЕСЁЛАЯ КАРУСЕЛЬ - 14.12.2017 фото\01434.MTS_snapshot_08.56_[2017.12.15_00.09.18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204864"/>
            <a:ext cx="3528392" cy="1984721"/>
          </a:xfrm>
          <a:prstGeom prst="rect">
            <a:avLst/>
          </a:prstGeom>
          <a:noFill/>
        </p:spPr>
      </p:pic>
      <p:pic>
        <p:nvPicPr>
          <p:cNvPr id="10" name="Picture 2" descr="D:\Users\Шиловская Т А\Desktop\Занятие-игра для детей 3-5 лет доб ===\НАРОДНЫЕ ИГРЫ+ЗАЯЦ ХВАСТА презентация к спектаклю 15 2\Слайд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32656"/>
            <a:ext cx="1440160" cy="1080120"/>
          </a:xfrm>
          <a:prstGeom prst="rect">
            <a:avLst/>
          </a:prstGeom>
          <a:noFill/>
        </p:spPr>
      </p:pic>
      <p:pic>
        <p:nvPicPr>
          <p:cNvPr id="11" name="Picture 2" descr="G:\ВЕСЁЛАЯ КАРУСЕЛЬ - 14.12.2017 фото\01434.MTS_snapshot_09.01_[2017.12.15_00.09.32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509120"/>
            <a:ext cx="3528392" cy="1984721"/>
          </a:xfrm>
          <a:prstGeom prst="rect">
            <a:avLst/>
          </a:prstGeom>
          <a:noFill/>
        </p:spPr>
      </p:pic>
      <p:pic>
        <p:nvPicPr>
          <p:cNvPr id="12" name="Picture 3" descr="G:\ВЕСЁЛАЯ КАРУСЕЛЬ - 14.12.2017 фото\01434.MTS_snapshot_11.18_[2017.12.15_00.12.27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509120"/>
            <a:ext cx="3520391" cy="1980220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6372199" y="476672"/>
            <a:ext cx="2662113" cy="11521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Заголовок 9"/>
          <p:cNvSpPr>
            <a:spLocks noGrp="1"/>
          </p:cNvSpPr>
          <p:nvPr>
            <p:ph type="title"/>
          </p:nvPr>
        </p:nvSpPr>
        <p:spPr>
          <a:xfrm>
            <a:off x="457200" y="557808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/>
              <a:t>Праздник </a:t>
            </a:r>
            <a:br>
              <a:rPr lang="ru-RU" sz="4800" b="1" dirty="0" smtClean="0"/>
            </a:br>
            <a:r>
              <a:rPr lang="ru-RU" sz="4800" b="1" dirty="0" smtClean="0"/>
              <a:t>с родителями </a:t>
            </a:r>
            <a:br>
              <a:rPr lang="ru-RU" sz="4800" b="1" dirty="0" smtClean="0"/>
            </a:br>
            <a:r>
              <a:rPr lang="ru-RU" sz="4800" b="1" dirty="0" smtClean="0"/>
              <a:t>«Весёлая карусель»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43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Шиловская Т А\Desktop\Занятие-игра для детей 3-5 лет доб ===\НАРОДНЫЕ ИГРЫ+ЗАЯЦ ХВАСТА презентация к спектаклю 15 2\Слайд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2160240" cy="1620180"/>
          </a:xfrm>
          <a:prstGeom prst="rect">
            <a:avLst/>
          </a:prstGeom>
          <a:noFill/>
        </p:spPr>
      </p:pic>
      <p:pic>
        <p:nvPicPr>
          <p:cNvPr id="8" name="Picture 4" descr="G:\ВЕСЁЛАЯ КАРУСЕЛЬ - 14.12.2017 фото\01434.MTS_snapshot_17.36_[2017.12.15_00.22.18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996952"/>
            <a:ext cx="3678560" cy="2069190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581128"/>
            <a:ext cx="3816424" cy="207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3068960"/>
            <a:ext cx="1706404" cy="133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068960"/>
            <a:ext cx="1440160" cy="138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5157192"/>
            <a:ext cx="2614545" cy="143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6372199" y="476672"/>
            <a:ext cx="2662113" cy="11521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547664" y="1061864"/>
            <a:ext cx="67687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/>
              <a:t>Праздник </a:t>
            </a:r>
            <a:br>
              <a:rPr lang="ru-RU" sz="4800" b="1" dirty="0" smtClean="0"/>
            </a:br>
            <a:r>
              <a:rPr lang="ru-RU" sz="4800" b="1" dirty="0" smtClean="0"/>
              <a:t>с родителями </a:t>
            </a:r>
            <a:br>
              <a:rPr lang="ru-RU" sz="4800" b="1" dirty="0" smtClean="0"/>
            </a:br>
            <a:r>
              <a:rPr lang="ru-RU" sz="4800" b="1" dirty="0" smtClean="0"/>
              <a:t>«Весёлая карусель»</a:t>
            </a:r>
            <a:br>
              <a:rPr lang="ru-RU" sz="4800" b="1" dirty="0" smtClean="0"/>
            </a:br>
            <a:r>
              <a:rPr lang="ru-RU" sz="4000" b="1" dirty="0" smtClean="0"/>
              <a:t>сказка с участием родителей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61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Камелин</a:t>
            </a:r>
            <a:r>
              <a:rPr lang="ru-RU" dirty="0" smtClean="0"/>
              <a:t> Валентин Аркадьевич</a:t>
            </a:r>
            <a:br>
              <a:rPr lang="ru-RU" dirty="0" smtClean="0"/>
            </a:br>
            <a:r>
              <a:rPr lang="ru-RU" dirty="0" smtClean="0"/>
              <a:t>«Постройка железной дороги»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53952"/>
            <a:ext cx="3240360" cy="2286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625352"/>
            <a:ext cx="3128759" cy="216713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21627"/>
            <a:ext cx="3209235" cy="23397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25079"/>
            <a:ext cx="3600400" cy="255847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6732240" y="1340768"/>
            <a:ext cx="2232248" cy="12241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</a:t>
            </a:r>
            <a:r>
              <a:rPr lang="ru-RU" b="1" dirty="0" err="1" smtClean="0">
                <a:solidFill>
                  <a:schemeClr val="bg1"/>
                </a:solidFill>
                <a:latin typeface="+mj-lt"/>
              </a:rPr>
              <a:t>Самоделкин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888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116632"/>
            <a:ext cx="8568952" cy="6552728"/>
          </a:xfrm>
        </p:spPr>
        <p:txBody>
          <a:bodyPr>
            <a:normAutofit/>
          </a:bodyPr>
          <a:lstStyle/>
          <a:p>
            <a:r>
              <a:rPr lang="ru-RU" sz="3100" dirty="0" smtClean="0"/>
              <a:t>Цель </a:t>
            </a:r>
            <a:r>
              <a:rPr lang="ru-RU" sz="3100" dirty="0"/>
              <a:t>проекта: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  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2000" dirty="0"/>
              <a:t>создание и совершенствование условий для выравнивания стартовых возможностей для детей группы комбинированной направленности, используя ресурсные возможности детей, педагогов и родителей.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  </a:t>
            </a:r>
            <a:br>
              <a:rPr lang="ru-RU" sz="1600" dirty="0" smtClean="0"/>
            </a:br>
            <a:r>
              <a:rPr lang="ru-RU" sz="3100" dirty="0" smtClean="0"/>
              <a:t>Задачи проекта: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  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1</a:t>
            </a:r>
            <a:r>
              <a:rPr lang="ru-RU" sz="1600" dirty="0"/>
              <a:t>. Создание единой образовательной среды для детей, имеющих различающие стартовые возможности.</a:t>
            </a:r>
            <a:br>
              <a:rPr lang="ru-RU" sz="1600" dirty="0"/>
            </a:br>
            <a:r>
              <a:rPr lang="ru-RU" sz="1600" dirty="0"/>
              <a:t>2. </a:t>
            </a:r>
            <a:r>
              <a:rPr lang="ru-RU" sz="1600" dirty="0" smtClean="0"/>
              <a:t>Организация мероприятий </a:t>
            </a:r>
            <a:r>
              <a:rPr lang="ru-RU" sz="1600" dirty="0"/>
              <a:t>позитивного характера для детей с учетом потребностей и индивидуальных особенностей с активной помощью родителей.</a:t>
            </a:r>
            <a:br>
              <a:rPr lang="ru-RU" sz="1600" dirty="0"/>
            </a:br>
            <a:r>
              <a:rPr lang="ru-RU" sz="1600" dirty="0"/>
              <a:t>3. Выявление и распространение в муниципальной образовательной системе передового взаимодействия семьи и образовательного учреждения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Вид проекта – практико-ориентированный</a:t>
            </a:r>
            <a:br>
              <a:rPr lang="ru-RU" sz="1600" dirty="0" smtClean="0"/>
            </a:br>
            <a:r>
              <a:rPr lang="ru-RU" sz="1600" dirty="0" smtClean="0"/>
              <a:t>Длительность проекта – долгосрочный </a:t>
            </a:r>
            <a:br>
              <a:rPr lang="ru-RU" sz="1600" dirty="0" smtClean="0"/>
            </a:br>
            <a:r>
              <a:rPr lang="ru-RU" sz="1600" dirty="0" smtClean="0"/>
              <a:t>Участники – воспитанники группы «Вишенка», родители.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651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16632"/>
            <a:ext cx="8233555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Степанов Андрей Николаевич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И</a:t>
            </a:r>
            <a:r>
              <a:rPr lang="ru-RU" dirty="0" smtClean="0"/>
              <a:t>зготовление самолетиков»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910" y="4031686"/>
            <a:ext cx="4161845" cy="2743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31686"/>
            <a:ext cx="3733800" cy="27432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3344874" cy="23308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268760"/>
            <a:ext cx="3268950" cy="2330878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6732240" y="1340768"/>
            <a:ext cx="2232248" cy="12241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</a:t>
            </a:r>
            <a:r>
              <a:rPr lang="ru-RU" b="1" dirty="0" err="1" smtClean="0">
                <a:solidFill>
                  <a:schemeClr val="bg1"/>
                </a:solidFill>
                <a:latin typeface="+mj-lt"/>
              </a:rPr>
              <a:t>Самоделкин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648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16632"/>
            <a:ext cx="8233555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Яковлева Татьяна Владимировна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И</a:t>
            </a:r>
            <a:r>
              <a:rPr lang="ru-RU" dirty="0" smtClean="0"/>
              <a:t>зготовление ободков»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84784"/>
            <a:ext cx="3081536" cy="2311152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154" y="3933056"/>
            <a:ext cx="3657600" cy="274320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285695" cy="2311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1" y="3951970"/>
            <a:ext cx="3914036" cy="272428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732240" y="1340768"/>
            <a:ext cx="2232248" cy="12241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</a:t>
            </a:r>
            <a:r>
              <a:rPr lang="ru-RU" b="1" dirty="0" err="1" smtClean="0">
                <a:solidFill>
                  <a:schemeClr val="bg1"/>
                </a:solidFill>
                <a:latin typeface="+mj-lt"/>
              </a:rPr>
              <a:t>Самоделкин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665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Ильиных Светлана Леонидовна</a:t>
            </a:r>
            <a:br>
              <a:rPr lang="ru-RU" dirty="0" smtClean="0"/>
            </a:br>
            <a:r>
              <a:rPr lang="ru-RU" dirty="0" smtClean="0"/>
              <a:t>«Обрывная аппликация»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3347956" cy="216024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16226"/>
            <a:ext cx="3682752" cy="245313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916832"/>
            <a:ext cx="3057509" cy="20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72" y="4216225"/>
            <a:ext cx="3479236" cy="2453135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6732240" y="1340768"/>
            <a:ext cx="2232248" cy="12241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</a:t>
            </a:r>
            <a:r>
              <a:rPr lang="ru-RU" b="1" dirty="0" err="1" smtClean="0">
                <a:solidFill>
                  <a:schemeClr val="bg1"/>
                </a:solidFill>
                <a:latin typeface="+mj-lt"/>
              </a:rPr>
              <a:t>Самоделкин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499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7865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Зарецкая Ольга Владиславовна</a:t>
            </a:r>
            <a:br>
              <a:rPr lang="ru-RU" dirty="0" smtClean="0"/>
            </a:br>
            <a:r>
              <a:rPr lang="ru-RU" dirty="0" smtClean="0"/>
              <a:t>«Изготовление  цветов из пластилина»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420888"/>
            <a:ext cx="3999323" cy="29994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20888"/>
            <a:ext cx="4187957" cy="2999492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732240" y="1340768"/>
            <a:ext cx="2232248" cy="12241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</a:t>
            </a:r>
            <a:r>
              <a:rPr lang="ru-RU" b="1" dirty="0" err="1" smtClean="0">
                <a:solidFill>
                  <a:schemeClr val="bg1"/>
                </a:solidFill>
                <a:latin typeface="+mj-lt"/>
              </a:rPr>
              <a:t>Самоделкин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4034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01" y="116632"/>
            <a:ext cx="4108359" cy="30812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56992"/>
            <a:ext cx="3726894" cy="2611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1008"/>
            <a:ext cx="3936437" cy="2952328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732240" y="1340768"/>
            <a:ext cx="2232248" cy="12241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</a:t>
            </a:r>
            <a:r>
              <a:rPr lang="ru-RU" b="1" dirty="0" err="1" smtClean="0">
                <a:solidFill>
                  <a:schemeClr val="bg1"/>
                </a:solidFill>
                <a:latin typeface="+mj-lt"/>
              </a:rPr>
              <a:t>Самоделкин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272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Михно</a:t>
            </a:r>
            <a:r>
              <a:rPr lang="ru-RU" dirty="0" smtClean="0"/>
              <a:t> Андрей Евгеньевич</a:t>
            </a:r>
            <a:br>
              <a:rPr lang="ru-RU" dirty="0" smtClean="0"/>
            </a:br>
            <a:r>
              <a:rPr lang="ru-RU" dirty="0" smtClean="0"/>
              <a:t>«Город будущего»</a:t>
            </a:r>
            <a:endParaRPr lang="ru-RU" dirty="0"/>
          </a:p>
        </p:txBody>
      </p:sp>
      <p:pic>
        <p:nvPicPr>
          <p:cNvPr id="5122" name="Picture 2" descr="G:\конструирование фото\КОНСТРУИРОВАНИЕ 02.02\DSC044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68506"/>
            <a:ext cx="4235963" cy="31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конструирование фото\КОНСТРУИРОВАНИЕ 02.02\DSC044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455" y="3322639"/>
            <a:ext cx="4235962" cy="31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6732240" y="1340768"/>
            <a:ext cx="2232248" cy="12241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</a:t>
            </a:r>
            <a:r>
              <a:rPr lang="ru-RU" b="1" dirty="0" err="1" smtClean="0">
                <a:solidFill>
                  <a:schemeClr val="bg1"/>
                </a:solidFill>
                <a:latin typeface="+mj-lt"/>
              </a:rPr>
              <a:t>Самоделкин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166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«Город будущего»</a:t>
            </a:r>
            <a:endParaRPr lang="ru-RU" dirty="0"/>
          </a:p>
        </p:txBody>
      </p:sp>
      <p:pic>
        <p:nvPicPr>
          <p:cNvPr id="6146" name="Picture 2" descr="G:\конструирование фото\КОНСТРУИРОВАНИЕ 02.02\DSC04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64855"/>
            <a:ext cx="7560840" cy="50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6732240" y="476672"/>
            <a:ext cx="2232248" cy="12241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</a:t>
            </a:r>
            <a:r>
              <a:rPr lang="ru-RU" b="1" dirty="0" err="1" smtClean="0">
                <a:solidFill>
                  <a:schemeClr val="bg1"/>
                </a:solidFill>
                <a:latin typeface="+mj-lt"/>
              </a:rPr>
              <a:t>Самоделкин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915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>Довыденко Юлия Александровна «Выпекаем вафли»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01929"/>
            <a:ext cx="3273317" cy="24549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737883"/>
            <a:ext cx="2958711" cy="2219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90480"/>
            <a:ext cx="3528392" cy="2574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90480"/>
            <a:ext cx="3779912" cy="2574286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055768" y="764704"/>
            <a:ext cx="1908720" cy="15121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«Хлеб- всему голова»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073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Яковлева </a:t>
            </a:r>
            <a:r>
              <a:rPr lang="ru-RU" sz="4000" dirty="0"/>
              <a:t>Т</a:t>
            </a:r>
            <a:r>
              <a:rPr lang="ru-RU" sz="4000" dirty="0" smtClean="0"/>
              <a:t>атьяна Владимировна</a:t>
            </a:r>
            <a:br>
              <a:rPr lang="ru-RU" sz="4000" dirty="0" smtClean="0"/>
            </a:br>
            <a:r>
              <a:rPr lang="ru-RU" sz="4000" dirty="0" smtClean="0"/>
              <a:t>«Выпекаем пончики»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96084"/>
            <a:ext cx="3620907" cy="2553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1556792"/>
            <a:ext cx="3529855" cy="2392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185243"/>
            <a:ext cx="3777281" cy="24567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6" y="4199733"/>
            <a:ext cx="3620907" cy="2442243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7236296" y="476672"/>
            <a:ext cx="1907704" cy="17281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«Хлеб- всему голова»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333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Медведко Екатерина Николаевна «</a:t>
            </a:r>
            <a:r>
              <a:rPr lang="ru-RU" dirty="0"/>
              <a:t>Г</a:t>
            </a:r>
            <a:r>
              <a:rPr lang="ru-RU" dirty="0" smtClean="0"/>
              <a:t>отовим яблочный пирог»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7320"/>
            <a:ext cx="3600400" cy="24928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00808"/>
            <a:ext cx="3286247" cy="2209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31078"/>
            <a:ext cx="3600400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31078"/>
            <a:ext cx="3707904" cy="2592288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380312" y="548680"/>
            <a:ext cx="1763688" cy="15121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«Хлеб- всему голова»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660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Этапы реализации проекта:</a:t>
            </a:r>
            <a:br>
              <a:rPr lang="ru-RU" sz="3600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4929411"/>
          </a:xfrm>
        </p:spPr>
        <p:txBody>
          <a:bodyPr>
            <a:normAutofit/>
          </a:bodyPr>
          <a:lstStyle/>
          <a:p>
            <a:pPr marL="493776" indent="-457200">
              <a:spcBef>
                <a:spcPts val="0"/>
              </a:spcBef>
              <a:buNone/>
            </a:pPr>
            <a:r>
              <a:rPr lang="ru-RU" sz="2400" b="1" dirty="0" smtClean="0"/>
              <a:t>1. Подготовительный </a:t>
            </a:r>
          </a:p>
          <a:p>
            <a:pPr marL="493776" indent="-457200">
              <a:spcBef>
                <a:spcPts val="0"/>
              </a:spcBef>
              <a:buNone/>
            </a:pPr>
            <a:r>
              <a:rPr lang="ru-RU" sz="2400" dirty="0" smtClean="0"/>
              <a:t>Определение цели и задач</a:t>
            </a:r>
            <a:r>
              <a:rPr lang="ru-RU" sz="2400" dirty="0"/>
              <a:t> </a:t>
            </a:r>
            <a:r>
              <a:rPr lang="ru-RU" sz="2400" dirty="0" smtClean="0"/>
              <a:t>проекта. </a:t>
            </a:r>
          </a:p>
          <a:p>
            <a:pPr marL="493776" indent="-457200">
              <a:spcBef>
                <a:spcPts val="0"/>
              </a:spcBef>
              <a:buNone/>
            </a:pPr>
            <a:r>
              <a:rPr lang="ru-RU" sz="2400" dirty="0" smtClean="0"/>
              <a:t>Мотивация детей и родителей на предстоящую деятельность. </a:t>
            </a:r>
          </a:p>
          <a:p>
            <a:pPr marL="493776" indent="-457200">
              <a:spcBef>
                <a:spcPts val="0"/>
              </a:spcBef>
              <a:buNone/>
            </a:pPr>
            <a:r>
              <a:rPr lang="ru-RU" sz="2400" dirty="0" smtClean="0"/>
              <a:t>Разработка плана работы с детьми, форм работы с родителями.</a:t>
            </a:r>
          </a:p>
          <a:p>
            <a:pPr marL="36576" indent="0">
              <a:spcBef>
                <a:spcPts val="0"/>
              </a:spcBef>
              <a:buNone/>
            </a:pPr>
            <a:endParaRPr lang="ru-RU" sz="2400" b="1" dirty="0" smtClean="0"/>
          </a:p>
          <a:p>
            <a:pPr marL="36576" indent="0">
              <a:spcBef>
                <a:spcPts val="0"/>
              </a:spcBef>
              <a:buNone/>
            </a:pPr>
            <a:r>
              <a:rPr lang="ru-RU" sz="2400" b="1" dirty="0" smtClean="0"/>
              <a:t>2. Основной</a:t>
            </a:r>
          </a:p>
          <a:p>
            <a:pPr marL="36576" indent="0">
              <a:spcBef>
                <a:spcPts val="0"/>
              </a:spcBef>
              <a:buNone/>
            </a:pPr>
            <a:r>
              <a:rPr lang="ru-RU" sz="2400" dirty="0" smtClean="0"/>
              <a:t>Осуществление запланированной деятельности с детьми и родителями. Проведение мероприятий с родителями «Гость группы».</a:t>
            </a:r>
          </a:p>
          <a:p>
            <a:pPr marL="36576" indent="0">
              <a:spcBef>
                <a:spcPts val="0"/>
              </a:spcBef>
              <a:buNone/>
            </a:pPr>
            <a:endParaRPr lang="ru-RU" sz="2400" b="1" dirty="0" smtClean="0"/>
          </a:p>
          <a:p>
            <a:pPr marL="36576" indent="0">
              <a:spcBef>
                <a:spcPts val="0"/>
              </a:spcBef>
              <a:buNone/>
            </a:pPr>
            <a:r>
              <a:rPr lang="ru-RU" sz="2400" b="1" dirty="0" smtClean="0"/>
              <a:t>3. Итоговый</a:t>
            </a:r>
          </a:p>
          <a:p>
            <a:pPr marL="36576" indent="0">
              <a:buNone/>
            </a:pPr>
            <a:endParaRPr lang="ru-RU" sz="2800" b="1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6948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Максюта Татьяна Валерьевна «</a:t>
            </a:r>
            <a:r>
              <a:rPr lang="ru-RU" dirty="0" smtClean="0"/>
              <a:t>Готовим сладкую колбаску»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23320"/>
            <a:ext cx="3466728" cy="26000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23320"/>
            <a:ext cx="3707904" cy="26000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74274"/>
            <a:ext cx="3466728" cy="2520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92385"/>
            <a:ext cx="3456384" cy="23803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7380312" y="158095"/>
            <a:ext cx="1763688" cy="15121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«Хлеб- всему голова»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780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Вдовиченко Майя Михайловна</a:t>
            </a:r>
            <a:br>
              <a:rPr lang="ru-RU" dirty="0" smtClean="0"/>
            </a:br>
            <a:r>
              <a:rPr lang="ru-RU" dirty="0" smtClean="0"/>
              <a:t>«Готовим компот из смородины»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52813"/>
            <a:ext cx="3394720" cy="2520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96" y="1236092"/>
            <a:ext cx="3420716" cy="2511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00" y="4017640"/>
            <a:ext cx="2843808" cy="2386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89040"/>
            <a:ext cx="3851920" cy="288894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452320" y="908720"/>
            <a:ext cx="1691680" cy="15121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«Хлеб- всему голова»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051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err="1" smtClean="0"/>
              <a:t>Япрынцева</a:t>
            </a:r>
            <a:r>
              <a:rPr lang="ru-RU" sz="4000" dirty="0" smtClean="0"/>
              <a:t> Ольга Викторовна</a:t>
            </a:r>
            <a:br>
              <a:rPr lang="ru-RU" sz="4000" dirty="0" smtClean="0"/>
            </a:br>
            <a:r>
              <a:rPr lang="ru-RU" sz="4000" dirty="0" smtClean="0"/>
              <a:t>«Чудесные превращения»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7320"/>
            <a:ext cx="3635896" cy="2515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82223"/>
            <a:ext cx="3803915" cy="2550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4" y="4149080"/>
            <a:ext cx="3619214" cy="2618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32" y="4043674"/>
            <a:ext cx="3779912" cy="2724316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092280" y="241856"/>
            <a:ext cx="2051720" cy="18189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«Хлеб- всему голова»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349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Ильиных Светлана Леонидовна</a:t>
            </a:r>
            <a:br>
              <a:rPr lang="ru-RU" sz="3600" dirty="0" smtClean="0"/>
            </a:br>
            <a:r>
              <a:rPr lang="ru-RU" sz="3600" dirty="0" smtClean="0"/>
              <a:t>«Занятие аэробики»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9612"/>
            <a:ext cx="3611893" cy="2441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7320"/>
            <a:ext cx="3635896" cy="2443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05064"/>
            <a:ext cx="3707904" cy="2780928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092280" y="241856"/>
            <a:ext cx="2051720" cy="18189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«Хлеб- всему голова»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066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699512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Ильиных Светлана Леонидовна</a:t>
            </a:r>
            <a:br>
              <a:rPr lang="ru-RU" sz="3600" dirty="0" smtClean="0"/>
            </a:br>
            <a:r>
              <a:rPr lang="ru-RU" sz="3600" dirty="0" smtClean="0"/>
              <a:t>«Заучивание скороговорок»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70402"/>
            <a:ext cx="3406320" cy="2376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3611893" cy="2376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55512"/>
            <a:ext cx="3419872" cy="2564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155512"/>
            <a:ext cx="3611893" cy="2564904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7092280" y="241856"/>
            <a:ext cx="2051720" cy="18189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«Хлеб- всему голова»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923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28600" y="116632"/>
            <a:ext cx="8568952" cy="115212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Суханов Александр Анатольевич</a:t>
            </a:r>
            <a:br>
              <a:rPr lang="ru-RU" sz="3600" dirty="0" smtClean="0"/>
            </a:br>
            <a:r>
              <a:rPr lang="ru-RU" sz="3600" dirty="0" smtClean="0"/>
              <a:t>инспектор ГИБДД</a:t>
            </a:r>
            <a:endParaRPr lang="ru-RU" sz="3600" dirty="0"/>
          </a:p>
        </p:txBody>
      </p:sp>
      <p:pic>
        <p:nvPicPr>
          <p:cNvPr id="1029" name="Picture 5" descr="C:\Users\user\Desktop\мама\2018\март 2019\DSC05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82452"/>
            <a:ext cx="3420888" cy="256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мама\2018\март 2019\DSC056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6144"/>
            <a:ext cx="3672408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мама\2018\март 2019\DSC056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97" y="3933056"/>
            <a:ext cx="403244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6713984" y="0"/>
            <a:ext cx="2430016" cy="118689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«Азбука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безопасности»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913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699512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Сахно </a:t>
            </a:r>
            <a:r>
              <a:rPr lang="ru-RU" sz="3600" dirty="0" err="1" smtClean="0"/>
              <a:t>Зульфия</a:t>
            </a:r>
            <a:r>
              <a:rPr lang="ru-RU" sz="3600" dirty="0" smtClean="0"/>
              <a:t> </a:t>
            </a:r>
            <a:r>
              <a:rPr lang="ru-RU" sz="3600" dirty="0" err="1" smtClean="0"/>
              <a:t>Фаритовна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врач</a:t>
            </a:r>
            <a:endParaRPr lang="ru-RU" sz="3600" dirty="0"/>
          </a:p>
        </p:txBody>
      </p:sp>
      <p:pic>
        <p:nvPicPr>
          <p:cNvPr id="2050" name="Picture 2" descr="C:\Users\user\Desktop\мама\2018\март 2019\DSC05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28746"/>
            <a:ext cx="3707904" cy="236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мама\2018\март 2019\DSC05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22083"/>
            <a:ext cx="3600400" cy="236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мама\2018\март 2019\DSC05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926" y="3956601"/>
            <a:ext cx="3828017" cy="287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6713984" y="0"/>
            <a:ext cx="2430016" cy="118689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«Азбука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безопасности»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162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6995120" cy="98072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Изготовление игры «Поле чудес»</a:t>
            </a:r>
            <a:endParaRPr lang="ru-RU" sz="3600" dirty="0"/>
          </a:p>
        </p:txBody>
      </p:sp>
      <p:pic>
        <p:nvPicPr>
          <p:cNvPr id="1026" name="Picture 2" descr="C:\Users\user\Desktop\мама\2018\январь 2019\февраль 2019\DSC05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85926"/>
            <a:ext cx="4104456" cy="275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мама\2018\январь 2019\февраль 2019\DSC05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85924"/>
            <a:ext cx="4019939" cy="27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мама\2018\январь 2019\февраль 2019\Новая папка\DSC056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410445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мама\2018\январь 2019\февраль 2019\Новая папка\DSC056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401993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46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Выставка «Золотые руки </a:t>
            </a:r>
            <a:br>
              <a:rPr lang="ru-RU" dirty="0" smtClean="0"/>
            </a:br>
            <a:r>
              <a:rPr lang="ru-RU" dirty="0" smtClean="0"/>
              <a:t>наших мам»</a:t>
            </a:r>
            <a:endParaRPr lang="ru-RU" dirty="0"/>
          </a:p>
        </p:txBody>
      </p:sp>
      <p:pic>
        <p:nvPicPr>
          <p:cNvPr id="3" name="Picture 4" descr="C:\Users\user\Desktop\мама\2018\2018 - 26.11\DSC05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мама\2018\2018 - 26.11\DSC05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659" y="3212976"/>
            <a:ext cx="466801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1430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1988840"/>
            <a:ext cx="7416824" cy="2290266"/>
          </a:xfrm>
        </p:spPr>
        <p:txBody>
          <a:bodyPr>
            <a:normAutofit fontScale="90000"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>3.</a:t>
            </a:r>
            <a:r>
              <a:rPr lang="ru-RU" sz="4900" dirty="0"/>
              <a:t> </a:t>
            </a:r>
            <a:r>
              <a:rPr lang="ru-RU" sz="4900" dirty="0" smtClean="0"/>
              <a:t>Итоговый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- Коллаж по завершении каждого проекта</a:t>
            </a:r>
            <a:br>
              <a:rPr lang="ru-RU" sz="3200" dirty="0" smtClean="0"/>
            </a:br>
            <a:r>
              <a:rPr lang="ru-RU" sz="3200" dirty="0" smtClean="0"/>
              <a:t>- Семейный праздник «Хлеб-всему голова»</a:t>
            </a:r>
            <a:br>
              <a:rPr lang="ru-RU" sz="3200" dirty="0" smtClean="0"/>
            </a:br>
            <a:r>
              <a:rPr lang="ru-RU" sz="3200" dirty="0" smtClean="0"/>
              <a:t>- Отчетное родительское собрание с награждением активных участников проекта «Гость группы».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- Мини-газета «Звезда недели» с отчетом о проведенных мероприятиях.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- Отзывы родителей.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4608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1. Подготовительный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spcBef>
                <a:spcPts val="0"/>
              </a:spcBef>
              <a:buNone/>
            </a:pPr>
            <a:r>
              <a:rPr lang="ru-RU" sz="2400" dirty="0" smtClean="0"/>
              <a:t>Определение </a:t>
            </a:r>
            <a:r>
              <a:rPr lang="ru-RU" sz="2400" dirty="0"/>
              <a:t>цели и </a:t>
            </a:r>
            <a:r>
              <a:rPr lang="ru-RU" sz="2400" dirty="0" smtClean="0"/>
              <a:t>задач </a:t>
            </a:r>
            <a:r>
              <a:rPr lang="ru-RU" sz="2400" dirty="0"/>
              <a:t>проекта. Мотивация детей и родителей на предстоящую деятельность.</a:t>
            </a:r>
          </a:p>
          <a:p>
            <a:pPr marL="36576" indent="0">
              <a:spcBef>
                <a:spcPts val="0"/>
              </a:spcBef>
              <a:buNone/>
            </a:pPr>
            <a:r>
              <a:rPr lang="ru-RU" sz="2400" dirty="0"/>
              <a:t>Разработка плана работы с детьми, форм работы с родителями.</a:t>
            </a:r>
          </a:p>
        </p:txBody>
      </p:sp>
    </p:spTree>
    <p:extLst>
      <p:ext uri="{BB962C8B-B14F-4D97-AF65-F5344CB8AC3E}">
        <p14:creationId xmlns:p14="http://schemas.microsoft.com/office/powerpoint/2010/main" val="79775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39472"/>
            <a:ext cx="7470648" cy="14173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Стенгазета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Г</a:t>
            </a:r>
            <a:r>
              <a:rPr lang="ru-RU" dirty="0" smtClean="0"/>
              <a:t>ород будущего»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6672741" cy="5004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Овал 5"/>
          <p:cNvSpPr/>
          <p:nvPr/>
        </p:nvSpPr>
        <p:spPr>
          <a:xfrm>
            <a:off x="6660232" y="476672"/>
            <a:ext cx="2232248" cy="12241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</a:t>
            </a:r>
            <a:r>
              <a:rPr lang="ru-RU" b="1" dirty="0" err="1" smtClean="0">
                <a:solidFill>
                  <a:schemeClr val="bg1"/>
                </a:solidFill>
                <a:latin typeface="+mj-lt"/>
              </a:rPr>
              <a:t>Самоделкин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860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Коллаж «Гость группы»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63434"/>
            <a:ext cx="6792755" cy="5094566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92280" y="241856"/>
            <a:ext cx="2051720" cy="18189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«Хлеб- всему голова»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79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92594"/>
            <a:ext cx="8686800" cy="96014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Отзывы родителей</a:t>
            </a:r>
            <a:endParaRPr lang="ru-RU" sz="4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52736"/>
            <a:ext cx="2686072" cy="262583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933056"/>
            <a:ext cx="2303112" cy="262583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52" y="1102921"/>
            <a:ext cx="3537196" cy="26528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05064"/>
            <a:ext cx="3537196" cy="25108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9664" y="4141336"/>
            <a:ext cx="2761383" cy="2200808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7092280" y="241856"/>
            <a:ext cx="2051720" cy="18189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«Хлеб- всему голова»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93655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Семейный праздник </a:t>
            </a:r>
            <a:br>
              <a:rPr lang="ru-RU" dirty="0" smtClean="0"/>
            </a:br>
            <a:r>
              <a:rPr lang="ru-RU" dirty="0" smtClean="0"/>
              <a:t>«Хлеб-всему голова»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7092280" y="241856"/>
            <a:ext cx="2051720" cy="18189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«Хлеб- всему голова»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338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5746968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/>
              <a:t>Спасибо за внимание!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58943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41784"/>
            <a:ext cx="8136904" cy="150304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Приглашение на мероприятие </a:t>
            </a:r>
            <a:br>
              <a:rPr lang="ru-RU" sz="3200" b="1" dirty="0" smtClean="0"/>
            </a:br>
            <a:r>
              <a:rPr lang="ru-RU" sz="3200" b="1" dirty="0" smtClean="0"/>
              <a:t>с участием родителей </a:t>
            </a:r>
            <a:br>
              <a:rPr lang="ru-RU" sz="3200" b="1" dirty="0" smtClean="0"/>
            </a:br>
            <a:r>
              <a:rPr lang="ru-RU" sz="3200" b="1" dirty="0" smtClean="0"/>
              <a:t>«Гость группы»</a:t>
            </a:r>
            <a:endParaRPr lang="ru-RU" sz="32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16832"/>
            <a:ext cx="2886968" cy="3849291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909777"/>
            <a:ext cx="2892258" cy="3856346"/>
          </a:xfrm>
        </p:spPr>
      </p:pic>
      <p:sp>
        <p:nvSpPr>
          <p:cNvPr id="5" name="Овал 4"/>
          <p:cNvSpPr/>
          <p:nvPr/>
        </p:nvSpPr>
        <p:spPr>
          <a:xfrm>
            <a:off x="6732240" y="692696"/>
            <a:ext cx="2411760" cy="13681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«Раз словечко, два словечко»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975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7467600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Объявление для родителей </a:t>
            </a:r>
            <a:br>
              <a:rPr lang="ru-RU" sz="3200" b="1" dirty="0" smtClean="0"/>
            </a:br>
            <a:r>
              <a:rPr lang="ru-RU" sz="3200" b="1" dirty="0" smtClean="0"/>
              <a:t>об участии в реализации </a:t>
            </a:r>
            <a:br>
              <a:rPr lang="ru-RU" sz="3200" b="1" dirty="0" smtClean="0"/>
            </a:br>
            <a:r>
              <a:rPr lang="ru-RU" sz="3200" b="1" dirty="0" smtClean="0"/>
              <a:t>мероприятий проекта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4459" y="2714448"/>
            <a:ext cx="4248472" cy="3661355"/>
          </a:xfrm>
        </p:spPr>
      </p:pic>
      <p:sp>
        <p:nvSpPr>
          <p:cNvPr id="5" name="Овал 4"/>
          <p:cNvSpPr/>
          <p:nvPr/>
        </p:nvSpPr>
        <p:spPr>
          <a:xfrm>
            <a:off x="6228184" y="1340768"/>
            <a:ext cx="2232248" cy="12241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</a:t>
            </a:r>
            <a:r>
              <a:rPr lang="ru-RU" b="1" dirty="0" err="1" smtClean="0">
                <a:solidFill>
                  <a:schemeClr val="bg1"/>
                </a:solidFill>
                <a:latin typeface="+mj-lt"/>
              </a:rPr>
              <a:t>Самоделкин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113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7467600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Объявление для родителей </a:t>
            </a:r>
            <a:br>
              <a:rPr lang="ru-RU" sz="3200" b="1" dirty="0" smtClean="0"/>
            </a:br>
            <a:r>
              <a:rPr lang="ru-RU" sz="3200" b="1" dirty="0" smtClean="0"/>
              <a:t>об участии в реализации </a:t>
            </a:r>
            <a:br>
              <a:rPr lang="ru-RU" sz="3200" b="1" dirty="0" smtClean="0"/>
            </a:br>
            <a:r>
              <a:rPr lang="ru-RU" sz="3200" b="1" dirty="0" smtClean="0"/>
              <a:t>мероприятий проекта</a:t>
            </a:r>
            <a:endParaRPr lang="ru-RU" sz="3200" b="1" dirty="0"/>
          </a:p>
        </p:txBody>
      </p:sp>
      <p:sp>
        <p:nvSpPr>
          <p:cNvPr id="6" name="Овал 5"/>
          <p:cNvSpPr/>
          <p:nvPr/>
        </p:nvSpPr>
        <p:spPr>
          <a:xfrm>
            <a:off x="6516216" y="241856"/>
            <a:ext cx="2051720" cy="18189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Проект «Хлеб- всему голова»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04864"/>
            <a:ext cx="547260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3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2. Основной</a:t>
            </a: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417320"/>
            <a:ext cx="7931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None/>
            </a:pPr>
            <a:r>
              <a:rPr lang="ru-RU" sz="2400" dirty="0" smtClean="0"/>
              <a:t>Осуществление </a:t>
            </a:r>
            <a:r>
              <a:rPr lang="ru-RU" sz="2400" dirty="0"/>
              <a:t>запланированной деятельности с детьми и родителями. Проведение мероприятий с родителями «Гость группы».</a:t>
            </a:r>
          </a:p>
        </p:txBody>
      </p:sp>
      <p:pic>
        <p:nvPicPr>
          <p:cNvPr id="1026" name="Picture 2" descr="3007897_malchika-devushki-igraet-rebenka-detey-stroitelstvo_586faa98ce50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08920"/>
            <a:ext cx="5066928" cy="369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12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707</TotalTime>
  <Words>808</Words>
  <Application>Microsoft Office PowerPoint</Application>
  <PresentationFormat>Экран (4:3)</PresentationFormat>
  <Paragraphs>172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Техническая</vt:lpstr>
      <vt:lpstr>  Муниципальное  автономное дошкольное образовательное  учреждение «Детский сад № 373 комбинированного вида «Скворушка»  г. Новосибирск 2019 г   </vt:lpstr>
      <vt:lpstr> </vt:lpstr>
      <vt:lpstr>Цель проекта:    создание и совершенствование условий для выравнивания стартовых возможностей для детей группы комбинированной направленности, используя ресурсные возможности детей, педагогов и родителей.    Задачи проекта:     1. Создание единой образовательной среды для детей, имеющих различающие стартовые возможности. 2. Организация мероприятий позитивного характера для детей с учетом потребностей и индивидуальных особенностей с активной помощью родителей. 3. Выявление и распространение в муниципальной образовательной системе передового взаимодействия семьи и образовательного учреждения.  Вид проекта – практико-ориентированный Длительность проекта – долгосрочный  Участники – воспитанники группы «Вишенка», родители.</vt:lpstr>
      <vt:lpstr>Этапы реализации проекта: </vt:lpstr>
      <vt:lpstr>1. Подготовительный</vt:lpstr>
      <vt:lpstr>Приглашение на мероприятие  с участием родителей  «Гость группы»</vt:lpstr>
      <vt:lpstr>Объявление для родителей  об участии в реализации  мероприятий проекта</vt:lpstr>
      <vt:lpstr>Объявление для родителей  об участии в реализации  мероприятий проекта</vt:lpstr>
      <vt:lpstr>2. Основной</vt:lpstr>
      <vt:lpstr> «Гость группы»  Мероприятия с родителями в группе «Вишенка»  2017 – 2019 г</vt:lpstr>
      <vt:lpstr>Консультации для родителей</vt:lpstr>
      <vt:lpstr>Презентация PowerPoint</vt:lpstr>
      <vt:lpstr>Презентация PowerPoint</vt:lpstr>
      <vt:lpstr>Показ сказки «Пых»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мероприятия  с участием  родителей «День открытых дверей»</vt:lpstr>
      <vt:lpstr>Проведение мероприятия  с участием  родителей «День открытых дверей»</vt:lpstr>
      <vt:lpstr>Проведение мероприятия с участием  родителей «Гость группы»</vt:lpstr>
      <vt:lpstr>Проведение мероприятия с участием родителей «Гость группы»</vt:lpstr>
      <vt:lpstr>Проведение мероприятия с участием родителей «Гость группы»</vt:lpstr>
      <vt:lpstr>Проведение мероприятия с участием родителей «Гость группы»</vt:lpstr>
      <vt:lpstr>Праздник с родителями «Весёлая карусель»</vt:lpstr>
      <vt:lpstr>Праздник  с родителями  «Весёлая карусель»</vt:lpstr>
      <vt:lpstr>Праздник  с родителями  «Весёлая карусель» сказка с участием родителей</vt:lpstr>
      <vt:lpstr>Камелин Валентин Аркадьевич «Постройка железной дороги»</vt:lpstr>
      <vt:lpstr>Степанов Андрей Николаевич «Изготовление самолетиков»</vt:lpstr>
      <vt:lpstr>Яковлева Татьяна Владимировна «Изготовление ободков»</vt:lpstr>
      <vt:lpstr>Ильиных Светлана Леонидовна «Обрывная аппликация» </vt:lpstr>
      <vt:lpstr>Зарецкая Ольга Владиславовна «Изготовление  цветов из пластилина» </vt:lpstr>
      <vt:lpstr>Презентация PowerPoint</vt:lpstr>
      <vt:lpstr>Михно Андрей Евгеньевич «Город будущего»</vt:lpstr>
      <vt:lpstr>«Город будущего»</vt:lpstr>
      <vt:lpstr>Довыденко Юлия Александровна «Выпекаем вафли»</vt:lpstr>
      <vt:lpstr>Яковлева Татьяна Владимировна «Выпекаем пончики»</vt:lpstr>
      <vt:lpstr>Медведко Екатерина Николаевна «Готовим яблочный пирог»</vt:lpstr>
      <vt:lpstr>Максюта Татьяна Валерьевна «Готовим сладкую колбаску»</vt:lpstr>
      <vt:lpstr>Вдовиченко Майя Михайловна «Готовим компот из смородины» </vt:lpstr>
      <vt:lpstr>Япрынцева Ольга Викторовна «Чудесные превращения»</vt:lpstr>
      <vt:lpstr>Ильиных Светлана Леонидовна «Занятие аэробики»</vt:lpstr>
      <vt:lpstr>Ильиных Светлана Леонидовна «Заучивание скороговорок»</vt:lpstr>
      <vt:lpstr>Суханов Александр Анатольевич инспектор ГИБДД</vt:lpstr>
      <vt:lpstr>Сахно Зульфия Фаритовна врач</vt:lpstr>
      <vt:lpstr>Изготовление игры «Поле чудес»</vt:lpstr>
      <vt:lpstr>Выставка «Золотые руки  наших мам»</vt:lpstr>
      <vt:lpstr>  3. Итоговый  - Коллаж по завершении каждого проекта - Семейный праздник «Хлеб-всему голова» - Отчетное родительское собрание с награждением активных участников проекта «Гость группы».  - Мини-газета «Звезда недели» с отчетом о проведенных мероприятиях.  - Отзывы родителей.   </vt:lpstr>
      <vt:lpstr>Стенгазета  «Город будущего»</vt:lpstr>
      <vt:lpstr>Коллаж «Гость группы»</vt:lpstr>
      <vt:lpstr>Отзывы родителей</vt:lpstr>
      <vt:lpstr>Семейный праздник  «Хлеб-всему голова»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16</dc:creator>
  <cp:lastModifiedBy>Koron</cp:lastModifiedBy>
  <cp:revision>127</cp:revision>
  <dcterms:created xsi:type="dcterms:W3CDTF">2017-05-03T04:56:40Z</dcterms:created>
  <dcterms:modified xsi:type="dcterms:W3CDTF">2019-04-14T12:19:34Z</dcterms:modified>
</cp:coreProperties>
</file>